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4" r:id="rId1"/>
  </p:sldMasterIdLst>
  <p:notesMasterIdLst>
    <p:notesMasterId r:id="rId43"/>
  </p:notesMasterIdLst>
  <p:handoutMasterIdLst>
    <p:handoutMasterId r:id="rId44"/>
  </p:handoutMasterIdLst>
  <p:sldIdLst>
    <p:sldId id="256" r:id="rId2"/>
    <p:sldId id="287" r:id="rId3"/>
    <p:sldId id="330" r:id="rId4"/>
    <p:sldId id="295" r:id="rId5"/>
    <p:sldId id="333" r:id="rId6"/>
    <p:sldId id="300" r:id="rId7"/>
    <p:sldId id="306" r:id="rId8"/>
    <p:sldId id="297" r:id="rId9"/>
    <p:sldId id="310" r:id="rId10"/>
    <p:sldId id="298" r:id="rId11"/>
    <p:sldId id="299" r:id="rId12"/>
    <p:sldId id="311" r:id="rId13"/>
    <p:sldId id="301" r:id="rId14"/>
    <p:sldId id="296" r:id="rId15"/>
    <p:sldId id="305" r:id="rId16"/>
    <p:sldId id="312" r:id="rId17"/>
    <p:sldId id="329" r:id="rId18"/>
    <p:sldId id="328" r:id="rId19"/>
    <p:sldId id="313" r:id="rId20"/>
    <p:sldId id="315" r:id="rId21"/>
    <p:sldId id="316" r:id="rId22"/>
    <p:sldId id="317" r:id="rId23"/>
    <p:sldId id="318" r:id="rId24"/>
    <p:sldId id="319" r:id="rId25"/>
    <p:sldId id="320" r:id="rId26"/>
    <p:sldId id="314" r:id="rId27"/>
    <p:sldId id="304" r:id="rId28"/>
    <p:sldId id="303" r:id="rId29"/>
    <p:sldId id="321" r:id="rId30"/>
    <p:sldId id="307" r:id="rId31"/>
    <p:sldId id="308" r:id="rId32"/>
    <p:sldId id="309" r:id="rId33"/>
    <p:sldId id="322" r:id="rId34"/>
    <p:sldId id="323" r:id="rId35"/>
    <p:sldId id="325" r:id="rId36"/>
    <p:sldId id="326" r:id="rId37"/>
    <p:sldId id="294" r:id="rId38"/>
    <p:sldId id="332" r:id="rId39"/>
    <p:sldId id="331" r:id="rId40"/>
    <p:sldId id="324" r:id="rId41"/>
    <p:sldId id="292" r:id="rId42"/>
  </p:sldIdLst>
  <p:sldSz cx="9144000" cy="5143500" type="screen16x9"/>
  <p:notesSz cx="6797675" cy="9926638"/>
  <p:embeddedFontLst>
    <p:embeddedFont>
      <p:font typeface="Consolas" panose="020B0609020204030204" pitchFamily="49" charset="0"/>
      <p:regular r:id="rId45"/>
      <p:bold r:id="rId46"/>
      <p:italic r:id="rId47"/>
      <p:boldItalic r:id="rId48"/>
    </p:embeddedFont>
    <p:embeddedFont>
      <p:font typeface="Titillium Web" panose="00000500000000000000" pitchFamily="2" charset="0"/>
      <p:regular r:id="rId49"/>
      <p:bold r:id="rId50"/>
      <p:italic r:id="rId51"/>
      <p:boldItalic r:id="rId52"/>
    </p:embeddedFont>
  </p:embeddedFontLst>
  <p:defaultTextStyle>
    <a:defPPr>
      <a:defRPr lang="da-DK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1E6E2"/>
    <a:srgbClr val="F0C337"/>
    <a:srgbClr val="C78D8D"/>
    <a:srgbClr val="597878"/>
    <a:srgbClr val="6A8988"/>
    <a:srgbClr val="C73030"/>
    <a:srgbClr val="B20C1C"/>
    <a:srgbClr val="E6F0E6"/>
    <a:srgbClr val="4A4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59" autoAdjust="0"/>
  </p:normalViewPr>
  <p:slideViewPr>
    <p:cSldViewPr snapToGrid="0" snapToObjects="1">
      <p:cViewPr varScale="1">
        <p:scale>
          <a:sx n="151" d="100"/>
          <a:sy n="151" d="100"/>
        </p:scale>
        <p:origin x="108" y="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67" d="100"/>
          <a:sy n="67" d="100"/>
        </p:scale>
        <p:origin x="2436" y="5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52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4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149A1-9FA0-464F-B99F-6767FB67A45D}" type="datetimeFigureOut">
              <a:rPr lang="da-DK" smtClean="0"/>
              <a:t>07-01-2025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CFA27-88DC-2D4B-A7FD-B6F809FEF51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764785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6016B-B60C-094F-9B6E-A7EC35A60C62}" type="datetimeFigureOut">
              <a:rPr lang="da-DK" smtClean="0"/>
              <a:t>07-01-2025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E5BE2-7460-2F41-B933-F6360D49158E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624050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Forsid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Undertitel 2">
            <a:extLst>
              <a:ext uri="{FF2B5EF4-FFF2-40B4-BE49-F238E27FC236}">
                <a16:creationId xmlns:a16="http://schemas.microsoft.com/office/drawing/2014/main" id="{F14C21C3-A552-E649-9DCB-C5420C7B97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0837" y="358776"/>
            <a:ext cx="8434387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>
                <a:solidFill>
                  <a:schemeClr val="bg1"/>
                </a:solidFill>
                <a:latin typeface="Titillium Web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TITEL OG DATO I VERSALER 1 LINJE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D71899-6186-1C41-8EC2-57245FC5E0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2469600"/>
            <a:ext cx="6288088" cy="2515150"/>
          </a:xfrm>
        </p:spPr>
        <p:txBody>
          <a:bodyPr anchor="t" anchorCtr="0">
            <a:noAutofit/>
          </a:bodyPr>
          <a:lstStyle>
            <a:lvl1pPr>
              <a:defRPr sz="6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OVERSKRIFT</a:t>
            </a:r>
            <a:br>
              <a:rPr lang="en-US" dirty="0"/>
            </a:br>
            <a:r>
              <a:rPr lang="en-US" dirty="0"/>
              <a:t>VERSALER</a:t>
            </a:r>
            <a:br>
              <a:rPr lang="en-US" dirty="0"/>
            </a:br>
            <a:r>
              <a:rPr lang="en-US" dirty="0"/>
              <a:t>2 TIL 3 LINJER</a:t>
            </a:r>
            <a:endParaRPr lang="da-DK" dirty="0"/>
          </a:p>
        </p:txBody>
      </p:sp>
      <p:pic>
        <p:nvPicPr>
          <p:cNvPr id="9" name="Billed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744" y="-125202"/>
            <a:ext cx="3663067" cy="3320546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113" y="4802700"/>
            <a:ext cx="1455846" cy="20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64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_tekst fremhæve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AC1A5B7F-0A47-854B-94DB-325749667207}"/>
              </a:ext>
            </a:extLst>
          </p:cNvPr>
          <p:cNvSpPr/>
          <p:nvPr userDrawn="1"/>
        </p:nvSpPr>
        <p:spPr>
          <a:xfrm>
            <a:off x="350836" y="2300438"/>
            <a:ext cx="8442327" cy="24319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FF0000"/>
              </a:solidFill>
              <a:latin typeface="Titillium Web" panose="00000500000000000000" pitchFamily="2" charset="0"/>
            </a:endParaRPr>
          </a:p>
        </p:txBody>
      </p:sp>
      <p:sp>
        <p:nvSpPr>
          <p:cNvPr id="10" name="Pladsholder til indhold 3">
            <a:extLst>
              <a:ext uri="{FF2B5EF4-FFF2-40B4-BE49-F238E27FC236}">
                <a16:creationId xmlns:a16="http://schemas.microsoft.com/office/drawing/2014/main" id="{C8D7E63E-72FB-3740-A895-3BE8D0AD90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071563" y="2486340"/>
            <a:ext cx="6997700" cy="2078679"/>
          </a:xfrm>
          <a:prstGeom prst="rect">
            <a:avLst/>
          </a:prstGeom>
        </p:spPr>
        <p:txBody>
          <a:bodyPr lIns="0" tIns="0" rIns="0" bIns="0" numCol="3" spcCol="144000">
            <a:noAutofit/>
          </a:bodyPr>
          <a:lstStyle>
            <a:lvl1pPr marL="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1pPr>
            <a:lvl2pPr marL="34290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2pPr>
            <a:lvl3pPr marL="68580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3pPr>
            <a:lvl4pPr marL="102870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4pPr>
            <a:lvl5pPr marL="137160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5pPr>
          </a:lstStyle>
          <a:p>
            <a:pPr lvl="0"/>
            <a:r>
              <a:rPr lang="da-DK" dirty="0"/>
              <a:t>3 spalter Klik for at redigere teksttypografierne i masteren</a:t>
            </a:r>
          </a:p>
        </p:txBody>
      </p:sp>
      <p:sp>
        <p:nvSpPr>
          <p:cNvPr id="11" name="Pladsholder til indhold 3">
            <a:extLst>
              <a:ext uri="{FF2B5EF4-FFF2-40B4-BE49-F238E27FC236}">
                <a16:creationId xmlns:a16="http://schemas.microsoft.com/office/drawing/2014/main" id="{B7A7435D-11B2-1A4B-A07C-36F8E920089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350837" y="1341718"/>
            <a:ext cx="8434388" cy="850049"/>
          </a:xfrm>
          <a:prstGeom prst="rect">
            <a:avLst/>
          </a:prstGeom>
        </p:spPr>
        <p:txBody>
          <a:bodyPr lIns="0" tIns="0" rIns="0" bIns="0" numCol="1" spcCol="180000"/>
          <a:lstStyle>
            <a:lvl1pPr marL="0" indent="0">
              <a:buFontTx/>
              <a:buNone/>
              <a:defRPr sz="1400" b="0" i="0">
                <a:latin typeface="Titillium Web" pitchFamily="2" charset="77"/>
              </a:defRPr>
            </a:lvl1pPr>
            <a:lvl2pPr>
              <a:defRPr sz="1400" b="0" i="0">
                <a:latin typeface="Titillium Web" pitchFamily="2" charset="77"/>
              </a:defRPr>
            </a:lvl2pPr>
            <a:lvl3pPr>
              <a:defRPr sz="1400" b="0" i="0">
                <a:latin typeface="Titillium Web" pitchFamily="2" charset="77"/>
              </a:defRPr>
            </a:lvl3pPr>
            <a:lvl4pPr>
              <a:defRPr sz="1400" b="0" i="0">
                <a:latin typeface="Titillium Web" pitchFamily="2" charset="77"/>
              </a:defRPr>
            </a:lvl4pPr>
            <a:lvl5pPr>
              <a:defRPr sz="1400" b="0" i="0">
                <a:latin typeface="Titillium Web" pitchFamily="2" charset="77"/>
              </a:defRPr>
            </a:lvl5pPr>
          </a:lstStyle>
          <a:p>
            <a:pPr lvl="0"/>
            <a:r>
              <a:rPr lang="da-DK" dirty="0"/>
              <a:t>1 spalter Klik for at redigere teksttypografierne i masteren</a:t>
            </a:r>
          </a:p>
        </p:txBody>
      </p:sp>
      <p:sp>
        <p:nvSpPr>
          <p:cNvPr id="12" name="Undertitel 2">
            <a:extLst>
              <a:ext uri="{FF2B5EF4-FFF2-40B4-BE49-F238E27FC236}">
                <a16:creationId xmlns:a16="http://schemas.microsoft.com/office/drawing/2014/main" id="{07171E37-F677-D44F-B5C0-E7E86060967E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261E9B-3E73-5F46-8D1F-07A2967FCA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a-DK" dirty="0"/>
              <a:t>Overskrift </a:t>
            </a:r>
            <a:br>
              <a:rPr lang="da-DK" dirty="0"/>
            </a:br>
            <a:r>
              <a:rPr lang="da-DK" dirty="0"/>
              <a:t>1 til 2 linjer</a:t>
            </a:r>
          </a:p>
        </p:txBody>
      </p:sp>
    </p:spTree>
    <p:extLst>
      <p:ext uri="{BB962C8B-B14F-4D97-AF65-F5344CB8AC3E}">
        <p14:creationId xmlns:p14="http://schemas.microsoft.com/office/powerpoint/2010/main" val="213586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_tekst fremhæve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AC1A5B7F-0A47-854B-94DB-325749667207}"/>
              </a:ext>
            </a:extLst>
          </p:cNvPr>
          <p:cNvSpPr/>
          <p:nvPr userDrawn="1"/>
        </p:nvSpPr>
        <p:spPr>
          <a:xfrm>
            <a:off x="350836" y="2300438"/>
            <a:ext cx="8442327" cy="24319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>
              <a:solidFill>
                <a:srgbClr val="FF0000"/>
              </a:solidFill>
              <a:latin typeface="Titillium Web" panose="00000500000000000000" pitchFamily="2" charset="0"/>
            </a:endParaRPr>
          </a:p>
        </p:txBody>
      </p:sp>
      <p:sp>
        <p:nvSpPr>
          <p:cNvPr id="10" name="Pladsholder til indhold 3">
            <a:extLst>
              <a:ext uri="{FF2B5EF4-FFF2-40B4-BE49-F238E27FC236}">
                <a16:creationId xmlns:a16="http://schemas.microsoft.com/office/drawing/2014/main" id="{C8D7E63E-72FB-3740-A895-3BE8D0AD908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071563" y="2486341"/>
            <a:ext cx="6997700" cy="1824402"/>
          </a:xfrm>
          <a:prstGeom prst="rect">
            <a:avLst/>
          </a:prstGeom>
        </p:spPr>
        <p:txBody>
          <a:bodyPr lIns="0" tIns="0" rIns="0" bIns="0" numCol="3" spcCol="144000"/>
          <a:lstStyle>
            <a:lvl1pPr marL="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1pPr>
            <a:lvl2pPr marL="34290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2pPr>
            <a:lvl3pPr marL="68580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3pPr>
            <a:lvl4pPr marL="102870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4pPr>
            <a:lvl5pPr marL="1371600" indent="0">
              <a:buFontTx/>
              <a:buNone/>
              <a:defRPr sz="1400" b="0" i="0">
                <a:solidFill>
                  <a:schemeClr val="tx1"/>
                </a:solidFill>
                <a:latin typeface="Titillium Web" pitchFamily="2" charset="77"/>
              </a:defRPr>
            </a:lvl5pPr>
          </a:lstStyle>
          <a:p>
            <a:pPr lvl="0"/>
            <a:r>
              <a:rPr lang="da-DK" dirty="0"/>
              <a:t>3 spalter Klik for at redigere teksttypografierne i masteren</a:t>
            </a:r>
          </a:p>
        </p:txBody>
      </p:sp>
      <p:sp>
        <p:nvSpPr>
          <p:cNvPr id="11" name="Pladsholder til indhold 3">
            <a:extLst>
              <a:ext uri="{FF2B5EF4-FFF2-40B4-BE49-F238E27FC236}">
                <a16:creationId xmlns:a16="http://schemas.microsoft.com/office/drawing/2014/main" id="{B7A7435D-11B2-1A4B-A07C-36F8E920089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350837" y="1341718"/>
            <a:ext cx="8434388" cy="850049"/>
          </a:xfrm>
          <a:prstGeom prst="rect">
            <a:avLst/>
          </a:prstGeom>
        </p:spPr>
        <p:txBody>
          <a:bodyPr lIns="0" tIns="0" rIns="0" bIns="0" numCol="1" spcCol="180000"/>
          <a:lstStyle>
            <a:lvl1pPr marL="0" indent="0">
              <a:buFontTx/>
              <a:buNone/>
              <a:defRPr sz="1400" b="0" i="0">
                <a:latin typeface="Titillium Web" pitchFamily="2" charset="77"/>
              </a:defRPr>
            </a:lvl1pPr>
            <a:lvl2pPr>
              <a:defRPr sz="1400" b="0" i="0">
                <a:latin typeface="Titillium Web" pitchFamily="2" charset="77"/>
              </a:defRPr>
            </a:lvl2pPr>
            <a:lvl3pPr>
              <a:defRPr sz="1400" b="0" i="0">
                <a:latin typeface="Titillium Web" pitchFamily="2" charset="77"/>
              </a:defRPr>
            </a:lvl3pPr>
            <a:lvl4pPr>
              <a:defRPr sz="1400" b="0" i="0">
                <a:latin typeface="Titillium Web" pitchFamily="2" charset="77"/>
              </a:defRPr>
            </a:lvl4pPr>
            <a:lvl5pPr>
              <a:defRPr sz="1400" b="0" i="0">
                <a:latin typeface="Titillium Web" pitchFamily="2" charset="77"/>
              </a:defRPr>
            </a:lvl5pPr>
          </a:lstStyle>
          <a:p>
            <a:pPr lvl="0"/>
            <a:r>
              <a:rPr lang="da-DK" dirty="0"/>
              <a:t>1 spalter Klik for at redigere teksttypografierne i masteren</a:t>
            </a:r>
          </a:p>
        </p:txBody>
      </p:sp>
      <p:sp>
        <p:nvSpPr>
          <p:cNvPr id="12" name="Undertitel 2">
            <a:extLst>
              <a:ext uri="{FF2B5EF4-FFF2-40B4-BE49-F238E27FC236}">
                <a16:creationId xmlns:a16="http://schemas.microsoft.com/office/drawing/2014/main" id="{07171E37-F677-D44F-B5C0-E7E86060967E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261E9B-3E73-5F46-8D1F-07A2967FCA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a-DK" dirty="0"/>
              <a:t>Overskrift </a:t>
            </a:r>
            <a:br>
              <a:rPr lang="da-DK" dirty="0"/>
            </a:br>
            <a:r>
              <a:rPr lang="da-DK" dirty="0"/>
              <a:t>1 til 2 linjer</a:t>
            </a:r>
          </a:p>
        </p:txBody>
      </p:sp>
    </p:spTree>
    <p:extLst>
      <p:ext uri="{BB962C8B-B14F-4D97-AF65-F5344CB8AC3E}">
        <p14:creationId xmlns:p14="http://schemas.microsoft.com/office/powerpoint/2010/main" val="2220048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0CFD95-1E18-1543-952F-D98B585869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a-DK" dirty="0"/>
              <a:t>Overskrift</a:t>
            </a:r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672D7D2C-3D73-2349-B26A-90E3A003E3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5C20A-FB66-9546-965C-FD63095B1592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265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indhold 3">
            <a:extLst>
              <a:ext uri="{FF2B5EF4-FFF2-40B4-BE49-F238E27FC236}">
                <a16:creationId xmlns:a16="http://schemas.microsoft.com/office/drawing/2014/main" id="{15D9D716-923A-2A4C-B2EF-AAB03A43485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350836" y="358774"/>
            <a:ext cx="8434389" cy="43735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 i="0">
                <a:latin typeface="Titillium Web" pitchFamily="2" charset="77"/>
              </a:defRPr>
            </a:lvl1pPr>
            <a:lvl2pPr>
              <a:defRPr sz="1200" b="0" i="0">
                <a:latin typeface="Titillium Web" pitchFamily="2" charset="77"/>
              </a:defRPr>
            </a:lvl2pPr>
            <a:lvl3pPr>
              <a:defRPr sz="1200" b="0" i="0">
                <a:latin typeface="Titillium Web" pitchFamily="2" charset="77"/>
              </a:defRPr>
            </a:lvl3pPr>
            <a:lvl4pPr>
              <a:defRPr sz="1200" b="0" i="0">
                <a:latin typeface="Titillium Web" pitchFamily="2" charset="77"/>
              </a:defRPr>
            </a:lvl4pPr>
            <a:lvl5pPr>
              <a:defRPr sz="1200" b="0" i="0">
                <a:latin typeface="Titillium Web" pitchFamily="2" charset="77"/>
              </a:defRPr>
            </a:lvl5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7B14B7BE-F210-CA42-85C4-9DE430DF74EF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769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itel 1">
            <a:extLst>
              <a:ext uri="{FF2B5EF4-FFF2-40B4-BE49-F238E27FC236}">
                <a16:creationId xmlns:a16="http://schemas.microsoft.com/office/drawing/2014/main" id="{D6C39476-F2A6-8E47-91B2-F9A1203605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358775"/>
            <a:ext cx="8426450" cy="388071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ctr">
              <a:defRPr sz="3200" b="1" i="1">
                <a:latin typeface="Titillium Web" pitchFamily="2" charset="77"/>
              </a:defRPr>
            </a:lvl1pPr>
          </a:lstStyle>
          <a:p>
            <a:r>
              <a:rPr lang="da-DK" dirty="0"/>
              <a:t>”Citat”</a:t>
            </a:r>
          </a:p>
        </p:txBody>
      </p:sp>
      <p:sp>
        <p:nvSpPr>
          <p:cNvPr id="5" name="Undertitel 2">
            <a:extLst>
              <a:ext uri="{FF2B5EF4-FFF2-40B4-BE49-F238E27FC236}">
                <a16:creationId xmlns:a16="http://schemas.microsoft.com/office/drawing/2014/main" id="{EC5CC6C3-F035-5B44-B01D-28964D4060F9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74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2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5ED95E68-099B-2442-B785-9D66F4B60891}"/>
              </a:ext>
            </a:extLst>
          </p:cNvPr>
          <p:cNvSpPr/>
          <p:nvPr userDrawn="1"/>
        </p:nvSpPr>
        <p:spPr>
          <a:xfrm>
            <a:off x="358774" y="358775"/>
            <a:ext cx="8426451" cy="43735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5" name="Undertitel 2">
            <a:extLst>
              <a:ext uri="{FF2B5EF4-FFF2-40B4-BE49-F238E27FC236}">
                <a16:creationId xmlns:a16="http://schemas.microsoft.com/office/drawing/2014/main" id="{2B290ED9-929A-6941-B0E9-E9EF1F5534A7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  <p:sp>
        <p:nvSpPr>
          <p:cNvPr id="4" name="Pladsholder til titel 1">
            <a:extLst>
              <a:ext uri="{FF2B5EF4-FFF2-40B4-BE49-F238E27FC236}">
                <a16:creationId xmlns:a16="http://schemas.microsoft.com/office/drawing/2014/main" id="{8166C46D-1122-9C46-8698-9FCFC1FBA3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358775"/>
            <a:ext cx="8426450" cy="388071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ctr">
              <a:defRPr sz="3200" b="1" i="1">
                <a:latin typeface="Titillium Web" pitchFamily="2" charset="77"/>
              </a:defRPr>
            </a:lvl1pPr>
          </a:lstStyle>
          <a:p>
            <a:r>
              <a:rPr lang="da-DK" dirty="0"/>
              <a:t>”Citat”</a:t>
            </a:r>
          </a:p>
        </p:txBody>
      </p:sp>
    </p:spTree>
    <p:extLst>
      <p:ext uri="{BB962C8B-B14F-4D97-AF65-F5344CB8AC3E}">
        <p14:creationId xmlns:p14="http://schemas.microsoft.com/office/powerpoint/2010/main" val="2038186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 2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5ED95E68-099B-2442-B785-9D66F4B60891}"/>
              </a:ext>
            </a:extLst>
          </p:cNvPr>
          <p:cNvSpPr/>
          <p:nvPr userDrawn="1"/>
        </p:nvSpPr>
        <p:spPr>
          <a:xfrm>
            <a:off x="358774" y="358775"/>
            <a:ext cx="8426451" cy="43735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5" name="Undertitel 2">
            <a:extLst>
              <a:ext uri="{FF2B5EF4-FFF2-40B4-BE49-F238E27FC236}">
                <a16:creationId xmlns:a16="http://schemas.microsoft.com/office/drawing/2014/main" id="{2B290ED9-929A-6941-B0E9-E9EF1F5534A7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  <p:sp>
        <p:nvSpPr>
          <p:cNvPr id="4" name="Pladsholder til titel 1">
            <a:extLst>
              <a:ext uri="{FF2B5EF4-FFF2-40B4-BE49-F238E27FC236}">
                <a16:creationId xmlns:a16="http://schemas.microsoft.com/office/drawing/2014/main" id="{8166C46D-1122-9C46-8698-9FCFC1FBA3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358775"/>
            <a:ext cx="8426450" cy="3880716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ctr">
              <a:defRPr sz="3200" b="1" i="1">
                <a:latin typeface="Titillium Web" pitchFamily="2" charset="77"/>
              </a:defRPr>
            </a:lvl1pPr>
          </a:lstStyle>
          <a:p>
            <a:r>
              <a:rPr lang="da-DK" dirty="0"/>
              <a:t>”Citat”</a:t>
            </a:r>
          </a:p>
        </p:txBody>
      </p:sp>
    </p:spTree>
    <p:extLst>
      <p:ext uri="{BB962C8B-B14F-4D97-AF65-F5344CB8AC3E}">
        <p14:creationId xmlns:p14="http://schemas.microsoft.com/office/powerpoint/2010/main" val="123260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titel 2">
            <a:extLst>
              <a:ext uri="{FF2B5EF4-FFF2-40B4-BE49-F238E27FC236}">
                <a16:creationId xmlns:a16="http://schemas.microsoft.com/office/drawing/2014/main" id="{2B290ED9-929A-6941-B0E9-E9EF1F5534A7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bg1"/>
                </a:solidFill>
              </a:rPr>
              <a:t>‹nr.›</a:t>
            </a:fld>
            <a:endParaRPr lang="da-DK" sz="900" dirty="0">
              <a:solidFill>
                <a:schemeClr val="bg1"/>
              </a:solidFill>
            </a:endParaRPr>
          </a:p>
        </p:txBody>
      </p:sp>
      <p:sp>
        <p:nvSpPr>
          <p:cNvPr id="6" name="Pladsholder til titel 1">
            <a:extLst>
              <a:ext uri="{FF2B5EF4-FFF2-40B4-BE49-F238E27FC236}">
                <a16:creationId xmlns:a16="http://schemas.microsoft.com/office/drawing/2014/main" id="{243EF33E-6BC7-934E-A5BB-A9C4E14650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1562" y="2470159"/>
            <a:ext cx="6997702" cy="149224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3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r>
              <a:rPr lang="da-DK" dirty="0"/>
              <a:t>KAPITEL VERSALER I</a:t>
            </a:r>
            <a:br>
              <a:rPr lang="da-DK" dirty="0"/>
            </a:br>
            <a:r>
              <a:rPr lang="da-DK" dirty="0"/>
              <a:t>2 OG 3 LINJER</a:t>
            </a:r>
          </a:p>
        </p:txBody>
      </p:sp>
      <p:pic>
        <p:nvPicPr>
          <p:cNvPr id="8" name="Billede 5">
            <a:extLst>
              <a:ext uri="{FF2B5EF4-FFF2-40B4-BE49-F238E27FC236}">
                <a16:creationId xmlns:a16="http://schemas.microsoft.com/office/drawing/2014/main" id="{F1E300EA-6838-9C4B-B084-59DFDDD5F0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20" r="50"/>
          <a:stretch/>
        </p:blipFill>
        <p:spPr>
          <a:xfrm>
            <a:off x="5938702" y="-104702"/>
            <a:ext cx="3645047" cy="331175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087" y="4859181"/>
            <a:ext cx="939540" cy="13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325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GRE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titel 2">
            <a:extLst>
              <a:ext uri="{FF2B5EF4-FFF2-40B4-BE49-F238E27FC236}">
                <a16:creationId xmlns:a16="http://schemas.microsoft.com/office/drawing/2014/main" id="{2B290ED9-929A-6941-B0E9-E9EF1F5534A7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bg1"/>
                </a:solidFill>
              </a:rPr>
              <a:t>‹nr.›</a:t>
            </a:fld>
            <a:endParaRPr lang="da-DK" sz="900" dirty="0">
              <a:solidFill>
                <a:schemeClr val="bg1"/>
              </a:solidFill>
            </a:endParaRPr>
          </a:p>
        </p:txBody>
      </p:sp>
      <p:sp>
        <p:nvSpPr>
          <p:cNvPr id="6" name="Pladsholder til titel 1">
            <a:extLst>
              <a:ext uri="{FF2B5EF4-FFF2-40B4-BE49-F238E27FC236}">
                <a16:creationId xmlns:a16="http://schemas.microsoft.com/office/drawing/2014/main" id="{243EF33E-6BC7-934E-A5BB-A9C4E14650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1562" y="2470159"/>
            <a:ext cx="6997702" cy="149224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3200" b="1" i="0">
                <a:solidFill>
                  <a:schemeClr val="bg1"/>
                </a:solidFill>
                <a:latin typeface="Titillium Web" pitchFamily="2" charset="77"/>
              </a:defRPr>
            </a:lvl1pPr>
          </a:lstStyle>
          <a:p>
            <a:r>
              <a:rPr lang="da-DK" dirty="0"/>
              <a:t>KAPITEL VERSALER I</a:t>
            </a:r>
            <a:br>
              <a:rPr lang="da-DK" dirty="0"/>
            </a:br>
            <a:r>
              <a:rPr lang="da-DK" dirty="0"/>
              <a:t>2 OG 3 LINJER</a:t>
            </a:r>
          </a:p>
        </p:txBody>
      </p:sp>
      <p:pic>
        <p:nvPicPr>
          <p:cNvPr id="8" name="Billede 5">
            <a:extLst>
              <a:ext uri="{FF2B5EF4-FFF2-40B4-BE49-F238E27FC236}">
                <a16:creationId xmlns:a16="http://schemas.microsoft.com/office/drawing/2014/main" id="{2AAA40D6-6986-8140-8DC4-D16D45223E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142" r="12108"/>
          <a:stretch/>
        </p:blipFill>
        <p:spPr>
          <a:xfrm>
            <a:off x="5938703" y="0"/>
            <a:ext cx="3205298" cy="3207051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087" y="4859181"/>
            <a:ext cx="939540" cy="13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81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apitel GRE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titel 2">
            <a:extLst>
              <a:ext uri="{FF2B5EF4-FFF2-40B4-BE49-F238E27FC236}">
                <a16:creationId xmlns:a16="http://schemas.microsoft.com/office/drawing/2014/main" id="{2B290ED9-929A-6941-B0E9-E9EF1F5534A7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bg1"/>
                </a:solidFill>
              </a:rPr>
              <a:t>‹nr.›</a:t>
            </a:fld>
            <a:endParaRPr lang="da-DK" sz="900" dirty="0">
              <a:solidFill>
                <a:schemeClr val="bg1"/>
              </a:solidFill>
            </a:endParaRPr>
          </a:p>
        </p:txBody>
      </p:sp>
      <p:sp>
        <p:nvSpPr>
          <p:cNvPr id="6" name="Pladsholder til titel 1">
            <a:extLst>
              <a:ext uri="{FF2B5EF4-FFF2-40B4-BE49-F238E27FC236}">
                <a16:creationId xmlns:a16="http://schemas.microsoft.com/office/drawing/2014/main" id="{243EF33E-6BC7-934E-A5BB-A9C4E14650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1562" y="2470159"/>
            <a:ext cx="6997702" cy="149224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3200" b="1" i="0">
                <a:solidFill>
                  <a:schemeClr val="tx1"/>
                </a:solidFill>
                <a:latin typeface="Titillium Web" pitchFamily="2" charset="77"/>
              </a:defRPr>
            </a:lvl1pPr>
          </a:lstStyle>
          <a:p>
            <a:r>
              <a:rPr lang="da-DK" dirty="0"/>
              <a:t>KAPITEL VERSALER I</a:t>
            </a:r>
            <a:br>
              <a:rPr lang="da-DK" dirty="0"/>
            </a:br>
            <a:r>
              <a:rPr lang="da-DK" dirty="0"/>
              <a:t>2 OG 3 LINJER</a:t>
            </a:r>
          </a:p>
        </p:txBody>
      </p:sp>
      <p:pic>
        <p:nvPicPr>
          <p:cNvPr id="8" name="Billede 5">
            <a:extLst>
              <a:ext uri="{FF2B5EF4-FFF2-40B4-BE49-F238E27FC236}">
                <a16:creationId xmlns:a16="http://schemas.microsoft.com/office/drawing/2014/main" id="{2AAA40D6-6986-8140-8DC4-D16D45223E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142" r="12108"/>
          <a:stretch/>
        </p:blipFill>
        <p:spPr>
          <a:xfrm>
            <a:off x="5938703" y="0"/>
            <a:ext cx="3205298" cy="3207051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087" y="4859181"/>
            <a:ext cx="939540" cy="13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8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D Forside 1"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Undertitel 2">
            <a:extLst>
              <a:ext uri="{FF2B5EF4-FFF2-40B4-BE49-F238E27FC236}">
                <a16:creationId xmlns:a16="http://schemas.microsoft.com/office/drawing/2014/main" id="{F14C21C3-A552-E649-9DCB-C5420C7B97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0837" y="358776"/>
            <a:ext cx="8434387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>
                <a:solidFill>
                  <a:schemeClr val="tx1"/>
                </a:solidFill>
                <a:latin typeface="Titillium Web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TITEL OG DATO I VERSALER 1 LINJE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5F52EF4-F408-C845-8612-ECDFCD536C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2469600"/>
            <a:ext cx="6288088" cy="2515150"/>
          </a:xfrm>
        </p:spPr>
        <p:txBody>
          <a:bodyPr anchor="t" anchorCtr="0">
            <a:noAutofit/>
          </a:bodyPr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OVERSKRIFT</a:t>
            </a:r>
            <a:br>
              <a:rPr lang="en-US" dirty="0"/>
            </a:br>
            <a:r>
              <a:rPr lang="en-US" dirty="0"/>
              <a:t>VERSALER</a:t>
            </a:r>
            <a:br>
              <a:rPr lang="en-US" dirty="0"/>
            </a:br>
            <a:r>
              <a:rPr lang="en-US" dirty="0"/>
              <a:t>2 TIL 3 LINJER</a:t>
            </a:r>
            <a:endParaRPr lang="da-DK" dirty="0"/>
          </a:p>
        </p:txBody>
      </p:sp>
      <p:pic>
        <p:nvPicPr>
          <p:cNvPr id="10" name="Billed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115" y="4802700"/>
            <a:ext cx="1455841" cy="208208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744" y="-125202"/>
            <a:ext cx="3663067" cy="332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622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indhold 3">
            <a:extLst>
              <a:ext uri="{FF2B5EF4-FFF2-40B4-BE49-F238E27FC236}">
                <a16:creationId xmlns:a16="http://schemas.microsoft.com/office/drawing/2014/main" id="{8E002B61-C648-4D49-9296-8BE67C60511B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358775" y="358774"/>
            <a:ext cx="8434389" cy="437356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 i="0">
                <a:latin typeface="Titillium Web" pitchFamily="2" charset="77"/>
              </a:defRPr>
            </a:lvl1pPr>
            <a:lvl2pPr>
              <a:defRPr sz="1200" b="0" i="0">
                <a:latin typeface="Titillium Web" pitchFamily="2" charset="77"/>
              </a:defRPr>
            </a:lvl2pPr>
            <a:lvl3pPr>
              <a:defRPr sz="1200" b="0" i="0">
                <a:latin typeface="Titillium Web" pitchFamily="2" charset="77"/>
              </a:defRPr>
            </a:lvl3pPr>
            <a:lvl4pPr>
              <a:defRPr sz="1200" b="0" i="0">
                <a:latin typeface="Titillium Web" pitchFamily="2" charset="77"/>
              </a:defRPr>
            </a:lvl4pPr>
            <a:lvl5pPr>
              <a:defRPr sz="1200" b="0" i="0">
                <a:latin typeface="Titillium Web" pitchFamily="2" charset="77"/>
              </a:defRPr>
            </a:lvl5pPr>
          </a:lstStyle>
          <a:p>
            <a:r>
              <a:rPr lang="da-DK" dirty="0" err="1"/>
              <a:t>Add</a:t>
            </a:r>
            <a:r>
              <a:rPr lang="da-DK" dirty="0"/>
              <a:t> </a:t>
            </a:r>
            <a:r>
              <a:rPr lang="da-DK" dirty="0" err="1"/>
              <a:t>photo</a:t>
            </a:r>
            <a:r>
              <a:rPr lang="da-DK" dirty="0"/>
              <a:t> via “</a:t>
            </a:r>
            <a:r>
              <a:rPr lang="da-DK" dirty="0" err="1"/>
              <a:t>Insert</a:t>
            </a:r>
            <a:r>
              <a:rPr lang="da-DK" dirty="0"/>
              <a:t>” tab and “Pictures” </a:t>
            </a:r>
            <a:r>
              <a:rPr lang="da-DK" dirty="0" err="1"/>
              <a:t>button</a:t>
            </a:r>
            <a:endParaRPr lang="da-DK" dirty="0"/>
          </a:p>
        </p:txBody>
      </p:sp>
      <p:sp>
        <p:nvSpPr>
          <p:cNvPr id="5" name="Undertitel 2">
            <a:extLst>
              <a:ext uri="{FF2B5EF4-FFF2-40B4-BE49-F238E27FC236}">
                <a16:creationId xmlns:a16="http://schemas.microsoft.com/office/drawing/2014/main" id="{2B290ED9-929A-6941-B0E9-E9EF1F5534A7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  <p:sp>
        <p:nvSpPr>
          <p:cNvPr id="6" name="Pladsholder til titel 1">
            <a:extLst>
              <a:ext uri="{FF2B5EF4-FFF2-40B4-BE49-F238E27FC236}">
                <a16:creationId xmlns:a16="http://schemas.microsoft.com/office/drawing/2014/main" id="{243EF33E-6BC7-934E-A5BB-A9C4E14650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71562" y="2470159"/>
            <a:ext cx="6997702" cy="149224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3200" b="1" i="0">
                <a:solidFill>
                  <a:schemeClr val="tx1"/>
                </a:solidFill>
                <a:latin typeface="Titillium Web" pitchFamily="2" charset="77"/>
              </a:defRPr>
            </a:lvl1pPr>
          </a:lstStyle>
          <a:p>
            <a:r>
              <a:rPr lang="da-DK" dirty="0"/>
              <a:t>KAPITEL VERSALER I</a:t>
            </a:r>
            <a:br>
              <a:rPr lang="da-DK" dirty="0"/>
            </a:br>
            <a:r>
              <a:rPr lang="da-DK" dirty="0"/>
              <a:t>2 OG 3 LINJER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74C128C-7EA8-974E-83AF-ABDC3C5F99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40000" y="-1"/>
            <a:ext cx="3204000" cy="3207297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3264" r="-13933"/>
            </a:stretch>
          </a:blipFill>
        </p:spPr>
        <p:txBody>
          <a:bodyPr bIns="7200">
            <a:normAutofit/>
          </a:bodyPr>
          <a:lstStyle>
            <a:lvl1pPr marL="0" indent="0">
              <a:buFontTx/>
              <a:buNone/>
              <a:defRPr sz="100">
                <a:solidFill>
                  <a:srgbClr val="FF0000"/>
                </a:solidFill>
              </a:defRPr>
            </a:lvl1pPr>
          </a:lstStyle>
          <a:p>
            <a:pPr lvl="0"/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380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 LYST bille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led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744" y="-125202"/>
            <a:ext cx="3663067" cy="3320546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3C727AA-EFD5-5846-9D58-46C2222A9FE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2584"/>
            <a:ext cx="9144000" cy="5143500"/>
          </a:xfrm>
        </p:spPr>
        <p:txBody>
          <a:bodyPr anchor="t" anchorCtr="0"/>
          <a:lstStyle>
            <a:lvl1pPr marL="0" indent="0" algn="ctr">
              <a:buNone/>
              <a:defRPr/>
            </a:lvl1pPr>
          </a:lstStyle>
          <a:p>
            <a:r>
              <a:rPr lang="da-DK" dirty="0" err="1"/>
              <a:t>Add</a:t>
            </a:r>
            <a:r>
              <a:rPr lang="da-DK" dirty="0"/>
              <a:t> </a:t>
            </a:r>
            <a:r>
              <a:rPr lang="da-DK" dirty="0" err="1"/>
              <a:t>photo</a:t>
            </a:r>
            <a:r>
              <a:rPr lang="da-DK" dirty="0"/>
              <a:t> via “</a:t>
            </a:r>
            <a:r>
              <a:rPr lang="da-DK" dirty="0" err="1"/>
              <a:t>Insert</a:t>
            </a:r>
            <a:r>
              <a:rPr lang="da-DK" dirty="0"/>
              <a:t>” tab and “Pictures” </a:t>
            </a:r>
            <a:r>
              <a:rPr lang="da-DK" dirty="0" err="1"/>
              <a:t>button</a:t>
            </a:r>
            <a:endParaRPr lang="da-DK" dirty="0"/>
          </a:p>
        </p:txBody>
      </p:sp>
      <p:sp>
        <p:nvSpPr>
          <p:cNvPr id="18" name="Undertitel 2">
            <a:extLst>
              <a:ext uri="{FF2B5EF4-FFF2-40B4-BE49-F238E27FC236}">
                <a16:creationId xmlns:a16="http://schemas.microsoft.com/office/drawing/2014/main" id="{F14C21C3-A552-E649-9DCB-C5420C7B97C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0837" y="358776"/>
            <a:ext cx="8434387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>
                <a:solidFill>
                  <a:schemeClr val="tx1"/>
                </a:solidFill>
                <a:latin typeface="Titillium Web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TITEL OG DATO I VERSALER 1 LINJE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86878F4-4660-4B43-8012-16EA836384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2469600"/>
            <a:ext cx="6288088" cy="2515150"/>
          </a:xfrm>
        </p:spPr>
        <p:txBody>
          <a:bodyPr anchor="t" anchorCtr="0">
            <a:noAutofit/>
          </a:bodyPr>
          <a:lstStyle>
            <a:lvl1pPr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OVERSKRIFT</a:t>
            </a:r>
            <a:br>
              <a:rPr lang="en-US" dirty="0"/>
            </a:br>
            <a:r>
              <a:rPr lang="en-US" dirty="0"/>
              <a:t>VERSALER</a:t>
            </a:r>
            <a:br>
              <a:rPr lang="en-US" dirty="0"/>
            </a:br>
            <a:r>
              <a:rPr lang="en-US" dirty="0"/>
              <a:t>2 TIL 3 LINJER</a:t>
            </a:r>
            <a:endParaRPr lang="da-DK" dirty="0"/>
          </a:p>
        </p:txBody>
      </p:sp>
      <p:pic>
        <p:nvPicPr>
          <p:cNvPr id="7" name="Billed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115" y="4802700"/>
            <a:ext cx="1455841" cy="20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45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D forside med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AC1A5B7F-0A47-854B-94DB-325749667207}"/>
              </a:ext>
            </a:extLst>
          </p:cNvPr>
          <p:cNvSpPr/>
          <p:nvPr userDrawn="1"/>
        </p:nvSpPr>
        <p:spPr>
          <a:xfrm>
            <a:off x="0" y="2300438"/>
            <a:ext cx="9144000" cy="28430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 dirty="0">
              <a:solidFill>
                <a:srgbClr val="FF000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Pladsholder til billede 2">
            <a:extLst>
              <a:ext uri="{FF2B5EF4-FFF2-40B4-BE49-F238E27FC236}">
                <a16:creationId xmlns:a16="http://schemas.microsoft.com/office/drawing/2014/main" id="{38F994EB-B10A-5D47-BCFC-0B4D054D5B6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0" y="0"/>
            <a:ext cx="9144000" cy="23004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dirty="0" err="1"/>
              <a:t>Add</a:t>
            </a:r>
            <a:r>
              <a:rPr lang="da-DK" dirty="0"/>
              <a:t> </a:t>
            </a:r>
            <a:r>
              <a:rPr lang="da-DK" dirty="0" err="1"/>
              <a:t>photo</a:t>
            </a:r>
            <a:r>
              <a:rPr lang="da-DK" dirty="0"/>
              <a:t> via “</a:t>
            </a:r>
            <a:r>
              <a:rPr lang="da-DK" dirty="0" err="1"/>
              <a:t>Insert</a:t>
            </a:r>
            <a:r>
              <a:rPr lang="da-DK" dirty="0"/>
              <a:t>” tab and “Pictures” </a:t>
            </a:r>
            <a:r>
              <a:rPr lang="da-DK" dirty="0" err="1"/>
              <a:t>button</a:t>
            </a:r>
            <a:r>
              <a:rPr lang="da-DK" dirty="0"/>
              <a:t> or the </a:t>
            </a:r>
            <a:r>
              <a:rPr lang="da-DK" dirty="0" err="1"/>
              <a:t>buttom</a:t>
            </a:r>
            <a:r>
              <a:rPr lang="da-DK" dirty="0"/>
              <a:t> in the </a:t>
            </a:r>
            <a:r>
              <a:rPr lang="da-DK" dirty="0" err="1"/>
              <a:t>middle</a:t>
            </a:r>
            <a:endParaRPr lang="da-DK" dirty="0"/>
          </a:p>
        </p:txBody>
      </p:sp>
      <p:sp>
        <p:nvSpPr>
          <p:cNvPr id="6" name="Undertitel 2">
            <a:extLst>
              <a:ext uri="{FF2B5EF4-FFF2-40B4-BE49-F238E27FC236}">
                <a16:creationId xmlns:a16="http://schemas.microsoft.com/office/drawing/2014/main" id="{AC4C1C1B-BCBF-7347-A8EE-747D666726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0837" y="4170380"/>
            <a:ext cx="8434387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>
                <a:solidFill>
                  <a:schemeClr val="bg1"/>
                </a:solidFill>
                <a:latin typeface="Titillium Web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TITEL OG DATO I VERSALER 1 LINJE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6F8923D-69A9-9F4C-BDBF-115A429176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4052" y="2509281"/>
            <a:ext cx="8426450" cy="1799946"/>
          </a:xfrm>
        </p:spPr>
        <p:txBody>
          <a:bodyPr anchor="t" anchorCtr="0">
            <a:noAutofit/>
          </a:bodyPr>
          <a:lstStyle>
            <a:lvl1pPr>
              <a:defRPr sz="6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OVERSKRIFT VERSALER</a:t>
            </a:r>
            <a:br>
              <a:rPr lang="en-US" dirty="0"/>
            </a:br>
            <a:r>
              <a:rPr lang="en-US" dirty="0"/>
              <a:t>2 LINJER</a:t>
            </a:r>
            <a:endParaRPr lang="da-DK" dirty="0"/>
          </a:p>
        </p:txBody>
      </p:sp>
      <p:pic>
        <p:nvPicPr>
          <p:cNvPr id="7" name="Billed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113" y="4802700"/>
            <a:ext cx="1455846" cy="20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160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forside med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AC1A5B7F-0A47-854B-94DB-325749667207}"/>
              </a:ext>
            </a:extLst>
          </p:cNvPr>
          <p:cNvSpPr/>
          <p:nvPr userDrawn="1"/>
        </p:nvSpPr>
        <p:spPr>
          <a:xfrm>
            <a:off x="0" y="2300438"/>
            <a:ext cx="9144000" cy="28430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 dirty="0">
              <a:solidFill>
                <a:srgbClr val="FF000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Pladsholder til billede 2">
            <a:extLst>
              <a:ext uri="{FF2B5EF4-FFF2-40B4-BE49-F238E27FC236}">
                <a16:creationId xmlns:a16="http://schemas.microsoft.com/office/drawing/2014/main" id="{38F994EB-B10A-5D47-BCFC-0B4D054D5B6A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0"/>
            <a:ext cx="9144000" cy="2300438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  <a:endParaRPr lang="da-DK" dirty="0"/>
          </a:p>
        </p:txBody>
      </p:sp>
      <p:sp>
        <p:nvSpPr>
          <p:cNvPr id="6" name="Undertitel 2">
            <a:extLst>
              <a:ext uri="{FF2B5EF4-FFF2-40B4-BE49-F238E27FC236}">
                <a16:creationId xmlns:a16="http://schemas.microsoft.com/office/drawing/2014/main" id="{AC4C1C1B-BCBF-7347-A8EE-747D666726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0837" y="4170380"/>
            <a:ext cx="8434387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>
                <a:solidFill>
                  <a:schemeClr val="bg1"/>
                </a:solidFill>
                <a:latin typeface="Titillium Web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TITEL OG DATO I VERSALER 1 LINJE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6F8923D-69A9-9F4C-BDBF-115A429176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4052" y="2509281"/>
            <a:ext cx="8426450" cy="1799946"/>
          </a:xfrm>
        </p:spPr>
        <p:txBody>
          <a:bodyPr anchor="t" anchorCtr="0">
            <a:noAutofit/>
          </a:bodyPr>
          <a:lstStyle>
            <a:lvl1pPr>
              <a:defRPr sz="6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OVERSKRIFT VERSALER</a:t>
            </a:r>
            <a:br>
              <a:rPr lang="en-US" dirty="0"/>
            </a:br>
            <a:r>
              <a:rPr lang="en-US" dirty="0"/>
              <a:t>2 LINJER</a:t>
            </a:r>
            <a:endParaRPr lang="da-DK" dirty="0"/>
          </a:p>
        </p:txBody>
      </p:sp>
      <p:pic>
        <p:nvPicPr>
          <p:cNvPr id="7" name="Billed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113" y="4802700"/>
            <a:ext cx="1455846" cy="20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74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ekst/billedehøj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indhold 3">
            <a:extLst>
              <a:ext uri="{FF2B5EF4-FFF2-40B4-BE49-F238E27FC236}">
                <a16:creationId xmlns:a16="http://schemas.microsoft.com/office/drawing/2014/main" id="{41E61A59-0D47-174F-BE9E-6536F54EBE5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3924300" y="358775"/>
            <a:ext cx="4860925" cy="43735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0" i="0">
                <a:latin typeface="Titillium Web" pitchFamily="2" charset="77"/>
              </a:defRPr>
            </a:lvl1pPr>
            <a:lvl2pPr>
              <a:defRPr sz="1200" b="0" i="0">
                <a:latin typeface="Titillium Web" pitchFamily="2" charset="77"/>
              </a:defRPr>
            </a:lvl2pPr>
            <a:lvl3pPr>
              <a:defRPr sz="1200" b="0" i="0">
                <a:latin typeface="Titillium Web" pitchFamily="2" charset="77"/>
              </a:defRPr>
            </a:lvl3pPr>
            <a:lvl4pPr>
              <a:defRPr sz="1200" b="0" i="0">
                <a:latin typeface="Titillium Web" pitchFamily="2" charset="77"/>
              </a:defRPr>
            </a:lvl4pPr>
            <a:lvl5pPr>
              <a:defRPr sz="1200" b="0" i="0">
                <a:latin typeface="Titillium Web" pitchFamily="2" charset="77"/>
              </a:defRPr>
            </a:lvl5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3" name="Pladsholder til titel 1">
            <a:extLst>
              <a:ext uri="{FF2B5EF4-FFF2-40B4-BE49-F238E27FC236}">
                <a16:creationId xmlns:a16="http://schemas.microsoft.com/office/drawing/2014/main" id="{CC9A9574-82CC-4942-A7D8-44CBD28E3D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358775"/>
            <a:ext cx="3421063" cy="784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sz="3200" b="1" i="0">
                <a:latin typeface="Titillium Web" pitchFamily="2" charset="77"/>
              </a:defRPr>
            </a:lvl1pPr>
          </a:lstStyle>
          <a:p>
            <a:r>
              <a:rPr lang="da-DK" dirty="0"/>
              <a:t>Overskrift </a:t>
            </a:r>
            <a:br>
              <a:rPr lang="da-DK" dirty="0"/>
            </a:br>
            <a:r>
              <a:rPr lang="da-DK" dirty="0"/>
              <a:t>1 til 2 linjer</a:t>
            </a:r>
          </a:p>
        </p:txBody>
      </p:sp>
      <p:sp>
        <p:nvSpPr>
          <p:cNvPr id="5" name="Pladsholder til indhold 3">
            <a:extLst>
              <a:ext uri="{FF2B5EF4-FFF2-40B4-BE49-F238E27FC236}">
                <a16:creationId xmlns:a16="http://schemas.microsoft.com/office/drawing/2014/main" id="{2B074D43-4E27-D047-8466-574FF76B8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8775" y="1341718"/>
            <a:ext cx="3421063" cy="339062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latin typeface="Titillium Web" pitchFamily="2" charset="77"/>
              </a:defRPr>
            </a:lvl1pPr>
            <a:lvl2pPr>
              <a:defRPr sz="1400" b="0" i="0">
                <a:latin typeface="Titillium Web" pitchFamily="2" charset="77"/>
              </a:defRPr>
            </a:lvl2pPr>
            <a:lvl3pPr>
              <a:defRPr sz="1400" b="0" i="0">
                <a:latin typeface="Titillium Web" pitchFamily="2" charset="77"/>
              </a:defRPr>
            </a:lvl3pPr>
            <a:lvl4pPr>
              <a:defRPr sz="1400" b="0" i="0">
                <a:latin typeface="Titillium Web" pitchFamily="2" charset="77"/>
              </a:defRPr>
            </a:lvl4pPr>
            <a:lvl5pPr>
              <a:defRPr sz="1400" b="0" i="0">
                <a:latin typeface="Titillium Web" pitchFamily="2" charset="77"/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10" name="Undertitel 2">
            <a:extLst>
              <a:ext uri="{FF2B5EF4-FFF2-40B4-BE49-F238E27FC236}">
                <a16:creationId xmlns:a16="http://schemas.microsoft.com/office/drawing/2014/main" id="{851BDB94-6008-BB49-BD3D-BE8149C97054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  <p:pic>
        <p:nvPicPr>
          <p:cNvPr id="9" name="Billed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087" y="4859181"/>
            <a:ext cx="939540" cy="13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162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_tekst/billedevens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FF138EFA-DB91-E74E-945C-DC6E40FA5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9400" y="1341718"/>
            <a:ext cx="3421063" cy="339062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latin typeface="Titillium Web" pitchFamily="2" charset="77"/>
              </a:defRPr>
            </a:lvl1pPr>
            <a:lvl2pPr>
              <a:defRPr sz="1400" b="0" i="0">
                <a:latin typeface="Titillium Web" pitchFamily="2" charset="77"/>
              </a:defRPr>
            </a:lvl2pPr>
            <a:lvl3pPr>
              <a:defRPr sz="1400" b="0" i="0">
                <a:latin typeface="Titillium Web" pitchFamily="2" charset="77"/>
              </a:defRPr>
            </a:lvl3pPr>
            <a:lvl4pPr>
              <a:defRPr sz="1400" b="0" i="0">
                <a:latin typeface="Titillium Web" pitchFamily="2" charset="77"/>
              </a:defRPr>
            </a:lvl4pPr>
            <a:lvl5pPr>
              <a:defRPr sz="1400" b="0" i="0">
                <a:latin typeface="Titillium Web" pitchFamily="2" charset="77"/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5" name="Pladsholder til indhold 3">
            <a:extLst>
              <a:ext uri="{FF2B5EF4-FFF2-40B4-BE49-F238E27FC236}">
                <a16:creationId xmlns:a16="http://schemas.microsoft.com/office/drawing/2014/main" id="{A29DF62D-D71E-DD46-A299-19E7AF2ABC77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350836" y="358775"/>
            <a:ext cx="4868863" cy="4373564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1200" b="0" i="0">
                <a:latin typeface="Titillium Web" pitchFamily="2" charset="77"/>
              </a:defRPr>
            </a:lvl1pPr>
            <a:lvl2pPr>
              <a:defRPr sz="1200" b="0" i="0">
                <a:latin typeface="Titillium Web" pitchFamily="2" charset="77"/>
              </a:defRPr>
            </a:lvl2pPr>
            <a:lvl3pPr>
              <a:defRPr sz="1200" b="0" i="0">
                <a:latin typeface="Titillium Web" pitchFamily="2" charset="77"/>
              </a:defRPr>
            </a:lvl3pPr>
            <a:lvl4pPr>
              <a:defRPr sz="1200" b="0" i="0">
                <a:latin typeface="Titillium Web" pitchFamily="2" charset="77"/>
              </a:defRPr>
            </a:lvl4pPr>
            <a:lvl5pPr>
              <a:defRPr sz="1200" b="0" i="0">
                <a:latin typeface="Titillium Web" pitchFamily="2" charset="77"/>
              </a:defRPr>
            </a:lvl5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7" name="Undertitel 2">
            <a:extLst>
              <a:ext uri="{FF2B5EF4-FFF2-40B4-BE49-F238E27FC236}">
                <a16:creationId xmlns:a16="http://schemas.microsoft.com/office/drawing/2014/main" id="{56D695B0-75A7-B546-9A50-AF8D82DEC944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  <p:sp>
        <p:nvSpPr>
          <p:cNvPr id="8" name="Pladsholder til titel 1">
            <a:extLst>
              <a:ext uri="{FF2B5EF4-FFF2-40B4-BE49-F238E27FC236}">
                <a16:creationId xmlns:a16="http://schemas.microsoft.com/office/drawing/2014/main" id="{0F7F8E05-1403-3849-ABEA-6B162214C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59401" y="365212"/>
            <a:ext cx="3433764" cy="784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sz="3200" b="1" i="0">
                <a:latin typeface="Titillium Web" pitchFamily="2" charset="77"/>
              </a:defRPr>
            </a:lvl1pPr>
          </a:lstStyle>
          <a:p>
            <a:r>
              <a:rPr lang="da-DK" dirty="0"/>
              <a:t>Overskrift </a:t>
            </a:r>
            <a:br>
              <a:rPr lang="da-DK" dirty="0"/>
            </a:br>
            <a:r>
              <a:rPr lang="da-DK" dirty="0"/>
              <a:t>1 til 2 linjer</a:t>
            </a:r>
          </a:p>
        </p:txBody>
      </p:sp>
    </p:spTree>
    <p:extLst>
      <p:ext uri="{BB962C8B-B14F-4D97-AF65-F5344CB8AC3E}">
        <p14:creationId xmlns:p14="http://schemas.microsoft.com/office/powerpoint/2010/main" val="2519638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led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744" y="-116813"/>
            <a:ext cx="3663067" cy="3320546"/>
          </a:xfrm>
          <a:prstGeom prst="rect">
            <a:avLst/>
          </a:prstGeom>
        </p:spPr>
      </p:pic>
      <p:sp>
        <p:nvSpPr>
          <p:cNvPr id="4" name="Pladsholder til titel 1">
            <a:extLst>
              <a:ext uri="{FF2B5EF4-FFF2-40B4-BE49-F238E27FC236}">
                <a16:creationId xmlns:a16="http://schemas.microsoft.com/office/drawing/2014/main" id="{F85266E9-CD24-6440-ADA8-AA29E22C14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358775"/>
            <a:ext cx="5567363" cy="784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sz="3200" b="1" i="0">
                <a:latin typeface="Titillium Web" pitchFamily="2" charset="77"/>
              </a:defRPr>
            </a:lvl1pPr>
          </a:lstStyle>
          <a:p>
            <a:r>
              <a:rPr lang="da-DK" dirty="0"/>
              <a:t>Overskrift </a:t>
            </a:r>
            <a:br>
              <a:rPr lang="da-DK" dirty="0"/>
            </a:br>
            <a:r>
              <a:rPr lang="da-DK" dirty="0"/>
              <a:t>1 til 2 linjer</a:t>
            </a:r>
          </a:p>
        </p:txBody>
      </p:sp>
      <p:sp>
        <p:nvSpPr>
          <p:cNvPr id="5" name="Pladsholder til indhold 3">
            <a:extLst>
              <a:ext uri="{FF2B5EF4-FFF2-40B4-BE49-F238E27FC236}">
                <a16:creationId xmlns:a16="http://schemas.microsoft.com/office/drawing/2014/main" id="{F5E8A879-4AD8-674D-8846-0C95EA8DE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8775" y="1341718"/>
            <a:ext cx="5567363" cy="339062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latin typeface="Titillium Web" pitchFamily="2" charset="77"/>
              </a:defRPr>
            </a:lvl1pPr>
            <a:lvl2pPr>
              <a:defRPr sz="1400" b="0" i="0">
                <a:latin typeface="Titillium Web" pitchFamily="2" charset="77"/>
              </a:defRPr>
            </a:lvl2pPr>
            <a:lvl3pPr>
              <a:defRPr sz="1400" b="0" i="0">
                <a:latin typeface="Titillium Web" pitchFamily="2" charset="77"/>
              </a:defRPr>
            </a:lvl3pPr>
            <a:lvl4pPr>
              <a:defRPr sz="1400" b="0" i="0">
                <a:latin typeface="Titillium Web" pitchFamily="2" charset="77"/>
              </a:defRPr>
            </a:lvl4pPr>
            <a:lvl5pPr>
              <a:defRPr sz="1400" b="0" i="0">
                <a:latin typeface="Titillium Web" pitchFamily="2" charset="77"/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8" name="Undertitel 2">
            <a:extLst>
              <a:ext uri="{FF2B5EF4-FFF2-40B4-BE49-F238E27FC236}">
                <a16:creationId xmlns:a16="http://schemas.microsoft.com/office/drawing/2014/main" id="{885CFC4A-825B-BA47-B813-4D1D29C7D147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46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582" y="-124392"/>
            <a:ext cx="3661582" cy="3319200"/>
          </a:xfrm>
          <a:prstGeom prst="rect">
            <a:avLst/>
          </a:prstGeom>
        </p:spPr>
      </p:pic>
      <p:sp>
        <p:nvSpPr>
          <p:cNvPr id="4" name="Pladsholder til titel 1">
            <a:extLst>
              <a:ext uri="{FF2B5EF4-FFF2-40B4-BE49-F238E27FC236}">
                <a16:creationId xmlns:a16="http://schemas.microsoft.com/office/drawing/2014/main" id="{F85266E9-CD24-6440-ADA8-AA29E22C14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358775"/>
            <a:ext cx="5567363" cy="784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sz="3200" b="1" i="0">
                <a:latin typeface="Titillium Web" pitchFamily="2" charset="77"/>
              </a:defRPr>
            </a:lvl1pPr>
          </a:lstStyle>
          <a:p>
            <a:r>
              <a:rPr lang="da-DK" dirty="0"/>
              <a:t>Overskrift </a:t>
            </a:r>
            <a:br>
              <a:rPr lang="da-DK" dirty="0"/>
            </a:br>
            <a:r>
              <a:rPr lang="da-DK" dirty="0"/>
              <a:t>1 til 2 linjer</a:t>
            </a:r>
          </a:p>
        </p:txBody>
      </p:sp>
      <p:sp>
        <p:nvSpPr>
          <p:cNvPr id="5" name="Pladsholder til indhold 3">
            <a:extLst>
              <a:ext uri="{FF2B5EF4-FFF2-40B4-BE49-F238E27FC236}">
                <a16:creationId xmlns:a16="http://schemas.microsoft.com/office/drawing/2014/main" id="{F5E8A879-4AD8-674D-8846-0C95EA8DE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8775" y="1341718"/>
            <a:ext cx="5567363" cy="3390620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latin typeface="Titillium Web" pitchFamily="2" charset="77"/>
              </a:defRPr>
            </a:lvl1pPr>
            <a:lvl2pPr>
              <a:defRPr sz="1400" b="0" i="0">
                <a:latin typeface="Titillium Web" pitchFamily="2" charset="77"/>
              </a:defRPr>
            </a:lvl2pPr>
            <a:lvl3pPr>
              <a:defRPr sz="1400" b="0" i="0">
                <a:latin typeface="Titillium Web" pitchFamily="2" charset="77"/>
              </a:defRPr>
            </a:lvl3pPr>
            <a:lvl4pPr>
              <a:defRPr sz="1400" b="0" i="0">
                <a:latin typeface="Titillium Web" pitchFamily="2" charset="77"/>
              </a:defRPr>
            </a:lvl4pPr>
            <a:lvl5pPr>
              <a:defRPr sz="1400" b="0" i="0">
                <a:latin typeface="Titillium Web" pitchFamily="2" charset="77"/>
              </a:defRPr>
            </a:lvl5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da-DK" dirty="0"/>
          </a:p>
        </p:txBody>
      </p:sp>
      <p:sp>
        <p:nvSpPr>
          <p:cNvPr id="8" name="Undertitel 2">
            <a:extLst>
              <a:ext uri="{FF2B5EF4-FFF2-40B4-BE49-F238E27FC236}">
                <a16:creationId xmlns:a16="http://schemas.microsoft.com/office/drawing/2014/main" id="{17E06B71-BE7F-8F4F-82EC-59DB52F266C3}"/>
              </a:ext>
            </a:extLst>
          </p:cNvPr>
          <p:cNvSpPr txBox="1">
            <a:spLocks/>
          </p:cNvSpPr>
          <p:nvPr userDrawn="1"/>
        </p:nvSpPr>
        <p:spPr>
          <a:xfrm>
            <a:off x="350837" y="4892479"/>
            <a:ext cx="576263" cy="174935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  <a:lvl2pPr marL="457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D5DE5D-EB63-1641-87CC-424E60D120FC}" type="slidenum">
              <a:rPr lang="da-DK" sz="900" smtClean="0">
                <a:solidFill>
                  <a:schemeClr val="tx1"/>
                </a:solidFill>
              </a:rPr>
              <a:t>‹nr.›</a:t>
            </a:fld>
            <a:endParaRPr lang="da-DK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319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74B565-C58D-0940-BC4E-2838162C6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358775"/>
            <a:ext cx="8426450" cy="9937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a-DK"/>
              <a:t>Klik for at redigere i master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41CF3-C91D-1944-A3E9-27877FF2A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8775" y="1370012"/>
            <a:ext cx="8426450" cy="33623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a-DK" noProof="0"/>
              <a:t>Rediger typografien i masterens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  <a:endParaRPr lang="da-DK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B97987-5FDB-6643-A542-A116E30E87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886348"/>
            <a:ext cx="568325" cy="1957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BE05C20A-FB66-9546-965C-FD63095B1592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8" name="Billede 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087" y="4859181"/>
            <a:ext cx="939540" cy="13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53" r:id="rId2"/>
    <p:sldLayoutId id="2147483755" r:id="rId3"/>
    <p:sldLayoutId id="2147483722" r:id="rId4"/>
    <p:sldLayoutId id="2147483754" r:id="rId5"/>
    <p:sldLayoutId id="2147483704" r:id="rId6"/>
    <p:sldLayoutId id="2147483725" r:id="rId7"/>
    <p:sldLayoutId id="2147483726" r:id="rId8"/>
    <p:sldLayoutId id="2147483732" r:id="rId9"/>
    <p:sldLayoutId id="2147483740" r:id="rId10"/>
    <p:sldLayoutId id="2147483756" r:id="rId11"/>
    <p:sldLayoutId id="2147483757" r:id="rId12"/>
    <p:sldLayoutId id="2147483701" r:id="rId13"/>
    <p:sldLayoutId id="2147483700" r:id="rId14"/>
    <p:sldLayoutId id="2147483735" r:id="rId15"/>
    <p:sldLayoutId id="2147483742" r:id="rId16"/>
    <p:sldLayoutId id="2147483733" r:id="rId17"/>
    <p:sldLayoutId id="2147483751" r:id="rId18"/>
    <p:sldLayoutId id="2147483758" r:id="rId19"/>
    <p:sldLayoutId id="2147483752" r:id="rId2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6" userDrawn="1">
          <p15:clr>
            <a:srgbClr val="F26B43"/>
          </p15:clr>
        </p15:guide>
        <p15:guide id="2" orient="horz" pos="2981" userDrawn="1">
          <p15:clr>
            <a:srgbClr val="F26B43"/>
          </p15:clr>
        </p15:guide>
        <p15:guide id="3" pos="226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6" pos="584" userDrawn="1">
          <p15:clr>
            <a:srgbClr val="F26B43"/>
          </p15:clr>
        </p15:guide>
        <p15:guide id="7" pos="675" userDrawn="1">
          <p15:clr>
            <a:srgbClr val="F26B43"/>
          </p15:clr>
        </p15:guide>
        <p15:guide id="8" pos="1020" userDrawn="1">
          <p15:clr>
            <a:srgbClr val="F26B43"/>
          </p15:clr>
        </p15:guide>
        <p15:guide id="9" pos="1125" userDrawn="1">
          <p15:clr>
            <a:srgbClr val="F26B43"/>
          </p15:clr>
        </p15:guide>
        <p15:guide id="10" pos="3284" userDrawn="1">
          <p15:clr>
            <a:srgbClr val="F26B43"/>
          </p15:clr>
        </p15:guide>
        <p15:guide id="11" pos="3376" userDrawn="1">
          <p15:clr>
            <a:srgbClr val="F26B43"/>
          </p15:clr>
        </p15:guide>
        <p15:guide id="12" pos="3825" userDrawn="1">
          <p15:clr>
            <a:srgbClr val="F26B43"/>
          </p15:clr>
        </p15:guide>
        <p15:guide id="13" pos="4187" userDrawn="1">
          <p15:clr>
            <a:srgbClr val="F26B43"/>
          </p15:clr>
        </p15:guide>
        <p15:guide id="14" pos="4275" userDrawn="1">
          <p15:clr>
            <a:srgbClr val="F26B43"/>
          </p15:clr>
        </p15:guide>
        <p15:guide id="15" pos="4633" userDrawn="1">
          <p15:clr>
            <a:srgbClr val="F26B43"/>
          </p15:clr>
        </p15:guide>
        <p15:guide id="16" pos="4724" userDrawn="1">
          <p15:clr>
            <a:srgbClr val="F26B43"/>
          </p15:clr>
        </p15:guide>
        <p15:guide id="17" pos="1484" userDrawn="1">
          <p15:clr>
            <a:srgbClr val="F26B43"/>
          </p15:clr>
        </p15:guide>
        <p15:guide id="18" pos="1574" userDrawn="1">
          <p15:clr>
            <a:srgbClr val="F26B43"/>
          </p15:clr>
        </p15:guide>
        <p15:guide id="19" pos="1934" userDrawn="1">
          <p15:clr>
            <a:srgbClr val="F26B43"/>
          </p15:clr>
        </p15:guide>
        <p15:guide id="20" pos="2025" userDrawn="1">
          <p15:clr>
            <a:srgbClr val="F26B43"/>
          </p15:clr>
        </p15:guide>
        <p15:guide id="21" pos="5083" userDrawn="1">
          <p15:clr>
            <a:srgbClr val="F26B43"/>
          </p15:clr>
        </p15:guide>
        <p15:guide id="22" pos="5176" userDrawn="1">
          <p15:clr>
            <a:srgbClr val="F26B43"/>
          </p15:clr>
        </p15:guide>
        <p15:guide id="23" pos="2381" userDrawn="1">
          <p15:clr>
            <a:srgbClr val="F26B43"/>
          </p15:clr>
        </p15:guide>
        <p15:guide id="24" pos="2472" userDrawn="1">
          <p15:clr>
            <a:srgbClr val="F26B43"/>
          </p15:clr>
        </p15:guide>
        <p15:guide id="25" pos="2835" userDrawn="1">
          <p15:clr>
            <a:srgbClr val="F26B43"/>
          </p15:clr>
        </p15:guide>
        <p15:guide id="26" pos="2925" userDrawn="1">
          <p15:clr>
            <a:srgbClr val="F26B43"/>
          </p15:clr>
        </p15:guide>
        <p15:guide id="27" pos="37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Relationship Id="rId9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sentinel-test.dk/Services/SentinelSoapAPI.svc" TargetMode="External"/><Relationship Id="rId2" Type="http://schemas.openxmlformats.org/officeDocument/2006/relationships/hyperlink" Target="https://web.sentinel-test.dk/Services/SentinelJSonAPI.svc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web.sentinel-test.dk/Services/SentinelSoapEnAPI.svc" TargetMode="External"/><Relationship Id="rId4" Type="http://schemas.openxmlformats.org/officeDocument/2006/relationships/hyperlink" Target="https://web.sentinel-test.dk/Services/SentinelJSonEnAPI.svc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52D30A1A-2FE5-B34E-8B7C-E2B423C087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8-9 jan. 2025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E20BF09-C281-334D-81B7-996822D9F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sz="3600" dirty="0"/>
              <a:t>SENTINEL </a:t>
            </a:r>
            <a:br>
              <a:rPr lang="da-DK" sz="3600" dirty="0"/>
            </a:br>
            <a:r>
              <a:rPr lang="da-DK" sz="3600" dirty="0" err="1"/>
              <a:t>DataIntegration</a:t>
            </a:r>
            <a:br>
              <a:rPr lang="da-DK" sz="3600" dirty="0"/>
            </a:br>
            <a:r>
              <a:rPr lang="da-DK" sz="3600" dirty="0"/>
              <a:t>For </a:t>
            </a:r>
            <a:br>
              <a:rPr lang="da-DK" sz="3600" dirty="0"/>
            </a:br>
            <a:r>
              <a:rPr lang="da-DK" sz="3600" dirty="0"/>
              <a:t>SPECIALET </a:t>
            </a:r>
            <a:br>
              <a:rPr lang="da-DK" sz="3600" dirty="0"/>
            </a:br>
            <a:r>
              <a:rPr lang="da-DK" sz="3600" dirty="0"/>
              <a:t>Fysioterapi</a:t>
            </a:r>
          </a:p>
        </p:txBody>
      </p:sp>
    </p:spTree>
    <p:extLst>
      <p:ext uri="{BB962C8B-B14F-4D97-AF65-F5344CB8AC3E}">
        <p14:creationId xmlns:p14="http://schemas.microsoft.com/office/powerpoint/2010/main" val="3434506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2a</a:t>
            </a:r>
            <a:r>
              <a:rPr lang="da-DK" dirty="0">
                <a:latin typeface="+mj-lt"/>
              </a:rPr>
              <a:t>  KLIENT LOGIND</a:t>
            </a:r>
            <a:endParaRPr lang="da-DK" sz="2700" dirty="0">
              <a:latin typeface="+mj-lt"/>
            </a:endParaRPr>
          </a:p>
        </p:txBody>
      </p:sp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0051"/>
            <a:ext cx="2008186" cy="38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45706"/>
            <a:ext cx="180657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72415" y="1305864"/>
              <a:ext cx="1081043" cy="720839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flipH="1" flipV="1">
            <a:off x="2664121" y="2663967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flipH="1">
            <a:off x="2644589" y="1623060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 err="1">
                    <a:latin typeface="+mj-lt"/>
                  </a:rPr>
                  <a:t>Sentine</a:t>
                </a:r>
                <a:r>
                  <a:rPr lang="da-DK" altLang="da-DK" sz="1000" b="1" dirty="0">
                    <a:latin typeface="+mj-lt"/>
                  </a:rPr>
                  <a:t>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>
            <a:off x="2503749" y="3713840"/>
            <a:ext cx="1949611" cy="22080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51898" y="3326390"/>
            <a:ext cx="2203363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 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GenererSystemKlientNoegle50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cxnSp>
        <p:nvCxnSpPr>
          <p:cNvPr id="47" name="Lige pilforbindelse 46"/>
          <p:cNvCxnSpPr/>
          <p:nvPr/>
        </p:nvCxnSpPr>
        <p:spPr>
          <a:xfrm flipH="1" flipV="1">
            <a:off x="2025696" y="3932103"/>
            <a:ext cx="2289281" cy="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817766" y="4028205"/>
            <a:ext cx="981724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KlientNoegle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3260516" y="3570158"/>
            <a:ext cx="4114565" cy="67678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latin typeface="+mj-lt"/>
              </a:rPr>
              <a:t>Klientnøglen føres op på klienten, hvor det faktiske klient </a:t>
            </a:r>
            <a:r>
              <a:rPr lang="da-DK" altLang="da-DK" sz="1100" dirty="0" err="1">
                <a:latin typeface="+mj-lt"/>
              </a:rPr>
              <a:t>logind</a:t>
            </a:r>
            <a:r>
              <a:rPr lang="da-DK" altLang="da-DK" sz="1100" dirty="0">
                <a:latin typeface="+mj-lt"/>
              </a:rPr>
              <a:t> skal foregå.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latin typeface="+mj-lt"/>
              </a:rPr>
              <a:t>Nøglen er bundet til et bestemt KLIENTID, og er en tidsbegrænset engangsnøgle</a:t>
            </a:r>
            <a:r>
              <a:rPr lang="da-DK" altLang="da-DK" sz="1100" dirty="0">
                <a:cs typeface="Arial" panose="020B0604020202020204" pitchFamily="34" charset="0"/>
              </a:rPr>
              <a:t> </a:t>
            </a:r>
            <a:r>
              <a:rPr lang="da-DK" altLang="da-DK" sz="1100" dirty="0">
                <a:latin typeface="+mj-lt"/>
              </a:rPr>
              <a:t>.</a:t>
            </a:r>
          </a:p>
        </p:txBody>
      </p:sp>
      <p:cxnSp>
        <p:nvCxnSpPr>
          <p:cNvPr id="58" name="Lige pilforbindelse 57"/>
          <p:cNvCxnSpPr/>
          <p:nvPr/>
        </p:nvCxnSpPr>
        <p:spPr>
          <a:xfrm flipH="1" flipV="1">
            <a:off x="2006033" y="2275452"/>
            <a:ext cx="33761" cy="167979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Box 41"/>
          <p:cNvSpPr txBox="1">
            <a:spLocks noChangeArrowheads="1"/>
          </p:cNvSpPr>
          <p:nvPr/>
        </p:nvSpPr>
        <p:spPr bwMode="auto">
          <a:xfrm rot="20280000">
            <a:off x="2802312" y="2318157"/>
            <a:ext cx="3759721" cy="23840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Der benyttes den i 1b returnerede </a:t>
            </a:r>
            <a:r>
              <a:rPr lang="da-DK" altLang="da-DK" sz="1100" dirty="0" err="1">
                <a:latin typeface="+mj-lt"/>
              </a:rPr>
              <a:t>SystemLoginToken</a:t>
            </a:r>
            <a:endParaRPr lang="da-DK" altLang="da-DK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776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5" grpId="0" animBg="1"/>
      <p:bldP spid="57" grpId="0" animBg="1"/>
      <p:bldP spid="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2b</a:t>
            </a:r>
            <a:r>
              <a:rPr lang="da-DK" dirty="0">
                <a:latin typeface="+mj-lt"/>
              </a:rPr>
              <a:t>  KLIENT LOGIND</a:t>
            </a:r>
            <a:endParaRPr lang="da-DK" sz="2700" dirty="0">
              <a:latin typeface="+mj-lt"/>
            </a:endParaRPr>
          </a:p>
        </p:txBody>
      </p:sp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0051"/>
            <a:ext cx="2008186" cy="38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45706"/>
            <a:ext cx="180657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72415" y="1305864"/>
              <a:ext cx="1081043" cy="720839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flipH="1" flipV="1">
            <a:off x="2664121" y="2663967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rot="1783914" flipH="1">
            <a:off x="2392929" y="2735030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 err="1">
                    <a:latin typeface="+mj-lt"/>
                  </a:rPr>
                  <a:t>Sentine</a:t>
                </a:r>
                <a:r>
                  <a:rPr lang="da-DK" altLang="da-DK" sz="1000" b="1" dirty="0">
                    <a:latin typeface="+mj-lt"/>
                  </a:rPr>
                  <a:t>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 rot="1783914" flipV="1">
            <a:off x="2318660" y="2670623"/>
            <a:ext cx="2256996" cy="32543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pilforbindelse 46"/>
          <p:cNvCxnSpPr/>
          <p:nvPr/>
        </p:nvCxnSpPr>
        <p:spPr>
          <a:xfrm rot="1783914" flipH="1">
            <a:off x="2347543" y="2900012"/>
            <a:ext cx="2161365" cy="321949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 rot="1250178">
            <a:off x="2762074" y="3157708"/>
            <a:ext cx="1732081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SystemKlientLogindToken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3983067" y="3281393"/>
            <a:ext cx="4389794" cy="53463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 err="1">
                <a:cs typeface="Arial" panose="020B0604020202020204" pitchFamily="34" charset="0"/>
              </a:rPr>
              <a:t>SystemKlientLoginToken</a:t>
            </a:r>
            <a:r>
              <a:rPr lang="da-DK" altLang="da-DK" sz="1100" dirty="0">
                <a:cs typeface="Arial" panose="020B0604020202020204" pitchFamily="34" charset="0"/>
              </a:rPr>
              <a:t> skal bruges i alle efterfølgende </a:t>
            </a:r>
            <a:r>
              <a:rPr lang="da-DK" altLang="da-DK" sz="1100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klientkald.</a:t>
            </a:r>
            <a:endParaRPr lang="da-DK" altLang="da-DK" sz="11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cs typeface="Arial" panose="020B0604020202020204" pitchFamily="34" charset="0"/>
              </a:rPr>
              <a:t>Den har en gyldighed på 1 døgn og bundet til KLIENTID og klientmaskinen (IP, Browser,….)</a:t>
            </a:r>
          </a:p>
        </p:txBody>
      </p:sp>
      <p:sp>
        <p:nvSpPr>
          <p:cNvPr id="67" name="Text Box 41"/>
          <p:cNvSpPr txBox="1">
            <a:spLocks noChangeArrowheads="1"/>
          </p:cNvSpPr>
          <p:nvPr/>
        </p:nvSpPr>
        <p:spPr bwMode="auto">
          <a:xfrm rot="20280000">
            <a:off x="3219551" y="1341758"/>
            <a:ext cx="2945856" cy="23840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Der benyttes den i 2a returnerede Klientnøgle</a:t>
            </a:r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 rot="1205940">
            <a:off x="2315850" y="2407018"/>
            <a:ext cx="2203363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 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SystemKlientLogin50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516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67" grpId="0" animBg="1"/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2c</a:t>
            </a:r>
            <a:r>
              <a:rPr lang="da-DK" dirty="0">
                <a:latin typeface="+mj-lt"/>
              </a:rPr>
              <a:t>  SYSTEM LOGIND KLIENT</a:t>
            </a:r>
            <a:endParaRPr lang="da-DK" sz="2700" dirty="0">
              <a:latin typeface="+mj-lt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181793" y="1242274"/>
            <a:ext cx="8863883" cy="30777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ApiTokenResultat</a:t>
            </a:r>
            <a:r>
              <a:rPr lang="da-DK" sz="1400" dirty="0">
                <a:solidFill>
                  <a:srgbClr val="000000"/>
                </a:solidFill>
                <a:latin typeface="Consolas" panose="020B0609020204030204" pitchFamily="49" charset="0"/>
              </a:rPr>
              <a:t> GenererSystemKlientNoegle50(</a:t>
            </a:r>
            <a:r>
              <a:rPr lang="da-DK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da-DK" dirty="0"/>
          </a:p>
        </p:txBody>
      </p:sp>
      <p:sp>
        <p:nvSpPr>
          <p:cNvPr id="4" name="Rektangel 3"/>
          <p:cNvSpPr/>
          <p:nvPr/>
        </p:nvSpPr>
        <p:spPr>
          <a:xfrm>
            <a:off x="191624" y="1891656"/>
            <a:ext cx="8962207" cy="30777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ApiTokenResultat</a:t>
            </a:r>
            <a:r>
              <a:rPr lang="da-DK" sz="1400" dirty="0">
                <a:solidFill>
                  <a:srgbClr val="000000"/>
                </a:solidFill>
                <a:latin typeface="Consolas" panose="020B0609020204030204" pitchFamily="49" charset="0"/>
              </a:rPr>
              <a:t> SystemKlientLogInd50(</a:t>
            </a:r>
            <a:r>
              <a:rPr lang="da-DK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systemklientnoegle</a:t>
            </a:r>
            <a:r>
              <a:rPr lang="da-DK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da-DK" sz="1400" dirty="0">
                <a:solidFill>
                  <a:srgbClr val="008000"/>
                </a:solidFill>
                <a:latin typeface="Consolas" panose="020B0609020204030204" pitchFamily="49" charset="0"/>
              </a:rPr>
              <a:t>//bundet til </a:t>
            </a:r>
            <a:r>
              <a:rPr lang="da-DK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klient,IP</a:t>
            </a:r>
            <a:endParaRPr lang="da-DK" dirty="0"/>
          </a:p>
        </p:txBody>
      </p:sp>
      <p:pic>
        <p:nvPicPr>
          <p:cNvPr id="5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2613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1656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520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5"/>
          <p:cNvSpPr txBox="1"/>
          <p:nvPr/>
        </p:nvSpPr>
        <p:spPr>
          <a:xfrm>
            <a:off x="2798380" y="969581"/>
            <a:ext cx="3074276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a-DK" sz="8000" b="1" dirty="0"/>
              <a:t>DATA </a:t>
            </a:r>
          </a:p>
          <a:p>
            <a:pPr algn="ctr"/>
            <a:r>
              <a:rPr lang="da-DK" sz="8000" b="1" dirty="0"/>
              <a:t>INTEGRATION </a:t>
            </a:r>
          </a:p>
          <a:p>
            <a:pPr algn="ctr"/>
            <a:r>
              <a:rPr lang="da-DK" sz="4800" b="1" dirty="0"/>
              <a:t>SERVER OG KLIENT</a:t>
            </a:r>
          </a:p>
          <a:p>
            <a:pPr algn="l"/>
            <a:endParaRPr lang="da-DK" sz="8000" b="1" dirty="0"/>
          </a:p>
        </p:txBody>
      </p:sp>
    </p:spTree>
    <p:extLst>
      <p:ext uri="{BB962C8B-B14F-4D97-AF65-F5344CB8AC3E}">
        <p14:creationId xmlns:p14="http://schemas.microsoft.com/office/powerpoint/2010/main" val="2073033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38922"/>
            <a:ext cx="1806576" cy="37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64401" y="1314327"/>
              <a:ext cx="1097072" cy="703912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flipH="1" flipV="1">
            <a:off x="2664121" y="2663967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flipH="1">
            <a:off x="2644589" y="1623060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 err="1">
                    <a:latin typeface="+mj-lt"/>
                  </a:rPr>
                  <a:t>Sentine</a:t>
                </a:r>
                <a:r>
                  <a:rPr lang="da-DK" altLang="da-DK" sz="1000" b="1" dirty="0">
                    <a:latin typeface="+mj-lt"/>
                  </a:rPr>
                  <a:t>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>
            <a:off x="2503749" y="3713840"/>
            <a:ext cx="1949611" cy="22080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pilforbindelse 46"/>
          <p:cNvCxnSpPr/>
          <p:nvPr/>
        </p:nvCxnSpPr>
        <p:spPr>
          <a:xfrm flipH="1" flipV="1">
            <a:off x="2545263" y="3906902"/>
            <a:ext cx="1769714" cy="2520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902007" y="4028205"/>
            <a:ext cx="1065696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OK eller FEJL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 rot="20280000">
            <a:off x="3607455" y="3726700"/>
            <a:ext cx="3486561" cy="543098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Der returneres en status om kaldet gik godt eller skidt.</a:t>
            </a:r>
          </a:p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Hvis der mod forventning skulle ske fejl, skal data overføres efter en kort pause.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3a</a:t>
            </a:r>
            <a:r>
              <a:rPr lang="da-DK" dirty="0">
                <a:latin typeface="+mj-lt"/>
              </a:rPr>
              <a:t>  DATA OVERFØRSEL </a:t>
            </a:r>
            <a:br>
              <a:rPr lang="da-DK" dirty="0">
                <a:latin typeface="+mj-lt"/>
              </a:rPr>
            </a:br>
            <a:r>
              <a:rPr lang="da-DK" dirty="0">
                <a:latin typeface="+mj-lt"/>
              </a:rPr>
              <a:t>            SERVER</a:t>
            </a:r>
            <a:endParaRPr lang="da-DK" sz="2700" dirty="0">
              <a:latin typeface="+mj-lt"/>
            </a:endParaRPr>
          </a:p>
        </p:txBody>
      </p:sp>
      <p:sp>
        <p:nvSpPr>
          <p:cNvPr id="69" name="Text Box 41"/>
          <p:cNvSpPr txBox="1">
            <a:spLocks noChangeArrowheads="1"/>
          </p:cNvSpPr>
          <p:nvPr/>
        </p:nvSpPr>
        <p:spPr bwMode="auto">
          <a:xfrm rot="20280000">
            <a:off x="2519294" y="706165"/>
            <a:ext cx="4066443" cy="70391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solidFill>
                  <a:schemeClr val="tx2">
                    <a:lumMod val="50000"/>
                  </a:schemeClr>
                </a:solidFill>
              </a:rPr>
              <a:t>Hvis det er en bruger der sidder og registrerer data, skal der overføres KLIENTID for den klient, som brugeren benytter.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KLIENTID gennemgår vi senere.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Hvis det er et batch job, skal man ikke overføre et KLIENTID.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D26E8CEE-E058-E7C2-5515-939F28F71C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937" y="2156440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IndsaetNotat50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89C7DD68-F735-8004-7D67-FC0A5A783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319" y="2278711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IndsaetBehandling50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F3D94842-89B4-754E-29F4-19EAADC55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7701" y="2389501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IndsaetForloeb51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71" name="Rectangle 4"/>
          <p:cNvSpPr>
            <a:spLocks noChangeArrowheads="1"/>
          </p:cNvSpPr>
          <p:nvPr/>
        </p:nvSpPr>
        <p:spPr bwMode="auto">
          <a:xfrm>
            <a:off x="2200321" y="2509264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IndsaetPost50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8" name="Rectangle 4"/>
          <p:cNvSpPr>
            <a:spLocks noChangeArrowheads="1"/>
          </p:cNvSpPr>
          <p:nvPr/>
        </p:nvSpPr>
        <p:spPr bwMode="auto">
          <a:xfrm>
            <a:off x="2310502" y="2665855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IndsaetMedicin50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7" name="Rectangle 4"/>
          <p:cNvSpPr>
            <a:spLocks noChangeArrowheads="1"/>
          </p:cNvSpPr>
          <p:nvPr/>
        </p:nvSpPr>
        <p:spPr bwMode="auto">
          <a:xfrm>
            <a:off x="2371273" y="2850809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IndsaetAnalyse50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486621" y="3053418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IndsaetYdelse50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>
            <a:off x="2535500" y="3251073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IndsaetDiagnose51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2580758" y="3442477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OpdaterStamdata50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3169531" y="1597123"/>
            <a:ext cx="4066443" cy="399213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Den i 1b generede </a:t>
            </a:r>
            <a:r>
              <a:rPr lang="da-DK" altLang="da-DK" sz="1100" dirty="0" err="1"/>
              <a:t>SystemLoginToken</a:t>
            </a:r>
            <a:r>
              <a:rPr lang="da-DK" altLang="da-DK" sz="1100" dirty="0"/>
              <a:t>, benyttes i alle kald</a:t>
            </a:r>
            <a:r>
              <a:rPr lang="da-DK" altLang="da-DK" sz="1100" dirty="0">
                <a:latin typeface="+mj-lt"/>
              </a:rPr>
              <a:t>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latin typeface="+mj-lt"/>
              </a:rPr>
              <a:t>Data skal overføres straks når registreres i journalsystemet.</a:t>
            </a:r>
          </a:p>
        </p:txBody>
      </p:sp>
    </p:spTree>
    <p:extLst>
      <p:ext uri="{BB962C8B-B14F-4D97-AF65-F5344CB8AC3E}">
        <p14:creationId xmlns:p14="http://schemas.microsoft.com/office/powerpoint/2010/main" val="69972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8" grpId="0" animBg="1"/>
      <p:bldP spid="69" grpId="0" animBg="1"/>
      <p:bldP spid="11" grpId="0" animBg="1"/>
      <p:bldP spid="12" grpId="0" animBg="1"/>
      <p:bldP spid="13" grpId="0" animBg="1"/>
      <p:bldP spid="71" grpId="0" animBg="1"/>
      <p:bldP spid="68" grpId="0" animBg="1"/>
      <p:bldP spid="67" grpId="0" animBg="1"/>
      <p:bldP spid="7" grpId="0" animBg="1"/>
      <p:bldP spid="59" grpId="0" animBg="1"/>
      <p:bldP spid="60" grpId="0" animBg="1"/>
      <p:bldP spid="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64401" y="1314327"/>
              <a:ext cx="1097072" cy="703912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3b</a:t>
            </a:r>
            <a:r>
              <a:rPr lang="da-DK" dirty="0">
                <a:latin typeface="+mj-lt"/>
              </a:rPr>
              <a:t>  DATA OVERFØRSEL </a:t>
            </a:r>
            <a:br>
              <a:rPr lang="da-DK" dirty="0">
                <a:latin typeface="+mj-lt"/>
              </a:rPr>
            </a:br>
            <a:r>
              <a:rPr lang="da-DK" dirty="0">
                <a:latin typeface="+mj-lt"/>
              </a:rPr>
              <a:t>            KLIENT</a:t>
            </a:r>
            <a:endParaRPr lang="da-DK" sz="2700" dirty="0">
              <a:latin typeface="+mj-lt"/>
            </a:endParaRPr>
          </a:p>
        </p:txBody>
      </p:sp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38922"/>
            <a:ext cx="1806576" cy="37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rot="20917676" flipH="1" flipV="1">
            <a:off x="2678389" y="2593693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rot="1552110" flipH="1">
            <a:off x="2604551" y="2600039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 err="1">
                    <a:latin typeface="+mj-lt"/>
                  </a:rPr>
                  <a:t>Sentine</a:t>
                </a:r>
                <a:r>
                  <a:rPr lang="da-DK" altLang="da-DK" sz="1000" b="1" dirty="0">
                    <a:latin typeface="+mj-lt"/>
                  </a:rPr>
                  <a:t>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 rot="2234434" flipV="1">
            <a:off x="2690814" y="2406637"/>
            <a:ext cx="1880372" cy="60968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pilforbindelse 46"/>
          <p:cNvCxnSpPr/>
          <p:nvPr/>
        </p:nvCxnSpPr>
        <p:spPr>
          <a:xfrm rot="2234434" flipH="1">
            <a:off x="2661715" y="2659203"/>
            <a:ext cx="1726755" cy="561003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 rot="1033220">
            <a:off x="3104843" y="3057338"/>
            <a:ext cx="1065696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OK eller FEJL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4344638" y="783465"/>
            <a:ext cx="4258836" cy="407677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Den i 1b generede </a:t>
            </a:r>
            <a:r>
              <a:rPr lang="da-DK" altLang="da-DK" sz="1100" dirty="0" err="1"/>
              <a:t>SystemLoginToken</a:t>
            </a:r>
            <a:r>
              <a:rPr lang="da-DK" altLang="da-DK" sz="1100" dirty="0"/>
              <a:t> benyttes i alle kald.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Sletninger skal overføres straks når de slettes i journalsystemet</a:t>
            </a:r>
            <a:endParaRPr lang="da-DK" altLang="da-DK" sz="1100" dirty="0">
              <a:latin typeface="+mj-lt"/>
            </a:endParaRPr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 rot="20280000">
            <a:off x="3541314" y="3113768"/>
            <a:ext cx="3486561" cy="543098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Der returneres en status om kaldet gik godt eller skidt.</a:t>
            </a:r>
          </a:p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Hvis der mod forventning skulle ske fejl, skal data overføres efter en kort pause.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FB14EE0-D866-BB0C-A1F8-C44A50C739F5}"/>
              </a:ext>
            </a:extLst>
          </p:cNvPr>
          <p:cNvSpPr>
            <a:spLocks noChangeArrowheads="1"/>
          </p:cNvSpPr>
          <p:nvPr/>
        </p:nvSpPr>
        <p:spPr bwMode="auto">
          <a:xfrm rot="1306744">
            <a:off x="2047834" y="991574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IndsaetNotat50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BE7EEB77-408C-9124-B7E8-B539F058F08C}"/>
              </a:ext>
            </a:extLst>
          </p:cNvPr>
          <p:cNvSpPr>
            <a:spLocks noChangeArrowheads="1"/>
          </p:cNvSpPr>
          <p:nvPr/>
        </p:nvSpPr>
        <p:spPr bwMode="auto">
          <a:xfrm rot="1306744">
            <a:off x="2117394" y="1123264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</a:t>
            </a: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etBehandling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5428FE2F-7D56-12D7-ED9F-8F3FC157E9F8}"/>
              </a:ext>
            </a:extLst>
          </p:cNvPr>
          <p:cNvSpPr>
            <a:spLocks noChangeArrowheads="1"/>
          </p:cNvSpPr>
          <p:nvPr/>
        </p:nvSpPr>
        <p:spPr bwMode="auto">
          <a:xfrm rot="1306744">
            <a:off x="2234404" y="1280972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IndsaetForloeb51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85" name="Rectangle 4"/>
          <p:cNvSpPr>
            <a:spLocks noChangeArrowheads="1"/>
          </p:cNvSpPr>
          <p:nvPr/>
        </p:nvSpPr>
        <p:spPr bwMode="auto">
          <a:xfrm rot="1306744">
            <a:off x="2288641" y="1451334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IndsaetPost50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8" name="Rectangle 4"/>
          <p:cNvSpPr>
            <a:spLocks noChangeArrowheads="1"/>
          </p:cNvSpPr>
          <p:nvPr/>
        </p:nvSpPr>
        <p:spPr bwMode="auto">
          <a:xfrm rot="1230277">
            <a:off x="2433971" y="1593339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IndsaetMedicin50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7" name="Rectangle 4"/>
          <p:cNvSpPr>
            <a:spLocks noChangeArrowheads="1"/>
          </p:cNvSpPr>
          <p:nvPr/>
        </p:nvSpPr>
        <p:spPr bwMode="auto">
          <a:xfrm rot="1230277">
            <a:off x="2494742" y="1778293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IndsaetAnalyse50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 rot="1230277">
            <a:off x="2610090" y="1980902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IndsaetYdelse50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 rot="1230277">
            <a:off x="2658969" y="2178557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IndsaetDiagnose51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 rot="1230277">
            <a:off x="2704227" y="2369961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OpdaterStamdata50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36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58" grpId="0" animBg="1"/>
      <p:bldP spid="3" grpId="0" animBg="1"/>
      <p:bldP spid="11" grpId="0" animBg="1"/>
      <p:bldP spid="12" grpId="0" animBg="1"/>
      <p:bldP spid="85" grpId="0" animBg="1"/>
      <p:bldP spid="68" grpId="0" animBg="1"/>
      <p:bldP spid="67" grpId="0" animBg="1"/>
      <p:bldP spid="7" grpId="0" animBg="1"/>
      <p:bldP spid="59" grpId="0" animBg="1"/>
      <p:bldP spid="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3c</a:t>
            </a:r>
            <a:r>
              <a:rPr lang="da-DK" dirty="0">
                <a:latin typeface="+mj-lt"/>
              </a:rPr>
              <a:t>  Dataoverførsel 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regionsKode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vaerdi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reffra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reftil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reftext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abnorm,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IndsaetDiagnose51(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icd10kilde);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atckode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pakning,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doskort,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doslang,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indKode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antalpakn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antalite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ydelsestekst);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udgaaende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post,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BE1E237C-4E67-07DA-F8BA-A9EF1DB70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09844E3D-A49F-C159-63FA-F88DA9524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DA6CC4A2-EC69-F5B5-7D0C-3DF738228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D9CB120F-ABAF-930F-EE53-DE68DDF61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Man with question mark flat icon pictogram Vector Image">
            <a:extLst>
              <a:ext uri="{FF2B5EF4-FFF2-40B4-BE49-F238E27FC236}">
                <a16:creationId xmlns:a16="http://schemas.microsoft.com/office/drawing/2014/main" id="{64CF7FBE-F713-F426-532A-F96FB300F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127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C6EFA-1E3C-1B5D-B006-583C7896F1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CC3088-CD41-DE74-55CB-AE90E1F0D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3c</a:t>
            </a:r>
            <a:r>
              <a:rPr lang="da-DK" dirty="0">
                <a:latin typeface="+mj-lt"/>
              </a:rPr>
              <a:t>  Dataoverførsel 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4630272C-5BB0-5527-345B-467C0027E02F}"/>
              </a:ext>
            </a:extLst>
          </p:cNvPr>
          <p:cNvSpPr/>
          <p:nvPr/>
        </p:nvSpPr>
        <p:spPr>
          <a:xfrm>
            <a:off x="199176" y="863269"/>
            <a:ext cx="8534759" cy="461665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IndsaetForloeb51(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sluttidspunkt);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pic>
        <p:nvPicPr>
          <p:cNvPr id="3" name="Picture 2" descr="Man with question mark flat icon pictogram Vector Image">
            <a:extLst>
              <a:ext uri="{FF2B5EF4-FFF2-40B4-BE49-F238E27FC236}">
                <a16:creationId xmlns:a16="http://schemas.microsoft.com/office/drawing/2014/main" id="{E3B48106-1B6C-9423-4BEC-6F8DC1A72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" y="863269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811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04A8CA-0AEB-15AA-F9A7-B6DB8ED63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1E3EA0-F847-5F3C-8287-E1771D4EF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3c</a:t>
            </a:r>
            <a:r>
              <a:rPr lang="da-DK" dirty="0">
                <a:latin typeface="+mj-lt"/>
              </a:rPr>
              <a:t>  Dataoverførsel 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409F5DCC-7AA5-9056-0CBD-1BE752020476}"/>
              </a:ext>
            </a:extLst>
          </p:cNvPr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regionsKode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vaerdi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reffra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reftil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reftext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abnorm,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IndsaetDiagnose51(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icd10kilde);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atckode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pakning,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doskort,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doslang,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indKode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antalpakn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antalite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ydelsestekst);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udgaaende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post,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83378716-C471-984B-CD7B-BDEAB200B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39CA8096-CE2A-D03E-7468-512273CF8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09828999-EDBE-B74A-CC52-D01C04DCF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B6173461-D359-97DD-3A35-B3E4D6AA7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>
            <a:extLst>
              <a:ext uri="{FF2B5EF4-FFF2-40B4-BE49-F238E27FC236}">
                <a16:creationId xmlns:a16="http://schemas.microsoft.com/office/drawing/2014/main" id="{2F0BDFA5-E02B-B1A9-D4DA-C31B664D5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184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</a:t>
            </a:r>
            <a:r>
              <a:rPr lang="da-DK" dirty="0">
                <a:latin typeface="+mj-lt"/>
              </a:rPr>
              <a:t>  Dataoverførsel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regionsKode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vaerdi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reffra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reftil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reftext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abnorm,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IndsaetDiagnose51(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icd10kilde);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atckode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pakning,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doskort,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doslang,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indKode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antalpakn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antalite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ydelsestekst);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udgaaende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post,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912FBC07-799D-BD61-13B5-ACAFBF98A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8D86B610-9B82-6EEF-B821-9984791E1D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E4170265-A593-53A7-D40D-271DB7723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73E96B63-6D55-B124-A75F-44A63F163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>
            <a:extLst>
              <a:ext uri="{FF2B5EF4-FFF2-40B4-BE49-F238E27FC236}">
                <a16:creationId xmlns:a16="http://schemas.microsoft.com/office/drawing/2014/main" id="{8B51F4A9-14A5-C1FA-7625-5DBD7B9F7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155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err="1"/>
              <a:t>Sentinel</a:t>
            </a:r>
            <a:r>
              <a:rPr lang="da-DK" dirty="0"/>
              <a:t> overblik</a:t>
            </a:r>
            <a:endParaRPr lang="da-DK" sz="2700" dirty="0"/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061" y="1010508"/>
            <a:ext cx="6838040" cy="3916789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358775" y="2692400"/>
            <a:ext cx="3089275" cy="1689100"/>
          </a:xfrm>
          <a:prstGeom prst="rect">
            <a:avLst/>
          </a:prstGeom>
          <a:noFill/>
          <a:ln w="22225">
            <a:solidFill>
              <a:schemeClr val="tx1"/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/>
          </a:p>
        </p:txBody>
      </p:sp>
      <p:sp>
        <p:nvSpPr>
          <p:cNvPr id="46" name="Text Box 41"/>
          <p:cNvSpPr txBox="1">
            <a:spLocks noChangeArrowheads="1"/>
          </p:cNvSpPr>
          <p:nvPr/>
        </p:nvSpPr>
        <p:spPr bwMode="auto">
          <a:xfrm rot="20367758">
            <a:off x="1211175" y="4143567"/>
            <a:ext cx="1079923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 err="1"/>
              <a:t>Sentinel</a:t>
            </a:r>
            <a:r>
              <a:rPr lang="da-DK" altLang="da-DK" sz="1100" dirty="0"/>
              <a:t> Lokal</a:t>
            </a:r>
          </a:p>
        </p:txBody>
      </p:sp>
    </p:spTree>
    <p:extLst>
      <p:ext uri="{BB962C8B-B14F-4D97-AF65-F5344CB8AC3E}">
        <p14:creationId xmlns:p14="http://schemas.microsoft.com/office/powerpoint/2010/main" val="372659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</a:t>
            </a:r>
            <a:r>
              <a:rPr lang="da-DK" dirty="0">
                <a:latin typeface="+mj-lt"/>
              </a:rPr>
              <a:t>  Dataoverførsel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regionsKode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vaerdi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reffra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reftil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reftext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abnorm,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IndsaetDiagnose51(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icd10kilde);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atckode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pakning,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doskort,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doslang,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indKode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antalpakn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antalite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ydelsestekst);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udgaaende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post,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EBE0F575-ED81-0115-902A-57D3A2819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1564B2DD-330B-ADCD-55ED-491A1740A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028895EC-915D-7A1E-1ACC-5BE11B227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0916F1D0-6733-2E37-0F1F-59E33EA47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>
            <a:extLst>
              <a:ext uri="{FF2B5EF4-FFF2-40B4-BE49-F238E27FC236}">
                <a16:creationId xmlns:a16="http://schemas.microsoft.com/office/drawing/2014/main" id="{0C9D942A-ADEA-1A56-3F79-ED987F79A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316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</a:t>
            </a:r>
            <a:r>
              <a:rPr lang="da-DK" dirty="0">
                <a:latin typeface="+mj-lt"/>
              </a:rPr>
              <a:t>  Dataoverførsel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regionsKode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i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vaerdi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reffra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reftil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reftext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abnorm,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IndsaetDiagnose51(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i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icd10kilde);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i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atckode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pakning,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doskort,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doslang,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indKode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antalpakn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antalite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i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ydelsestekst);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udgaaende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post,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i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i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2EF2342C-F1A7-C9E1-EB53-E53C6A082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A962C6CF-E593-04FD-60C5-3FD1A77F8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570DEC39-940D-BEEC-A5B9-7EE66862A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0C7F41AD-BEF0-BEBA-3D02-2A8E93C46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>
            <a:extLst>
              <a:ext uri="{FF2B5EF4-FFF2-40B4-BE49-F238E27FC236}">
                <a16:creationId xmlns:a16="http://schemas.microsoft.com/office/drawing/2014/main" id="{24C77973-7C3E-38A9-9021-917E8479A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146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</a:t>
            </a:r>
            <a:r>
              <a:rPr lang="da-DK" dirty="0">
                <a:latin typeface="+mj-lt"/>
              </a:rPr>
              <a:t>  Dataoverførsel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regionsKode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vaerdi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reffra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reftil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reftext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abnorm,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IndsaetDiagnose51(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icd10kilde);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atckode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pakning,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doskort,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doslang,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indKode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antalpakn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antalite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ydelsestekst);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udgaaende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post,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C1C70C7D-FB42-F048-90F3-F7FD9C0F1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2153E0E8-4BE2-D444-71E6-33266E567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AE90647C-F677-678A-CAEE-100E117BC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09EB7410-ACB5-AEE5-A56A-EBF6CD941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>
            <a:extLst>
              <a:ext uri="{FF2B5EF4-FFF2-40B4-BE49-F238E27FC236}">
                <a16:creationId xmlns:a16="http://schemas.microsoft.com/office/drawing/2014/main" id="{FB7DA9D9-1F28-7169-B258-FDCC5E201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059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</a:t>
            </a:r>
            <a:r>
              <a:rPr lang="da-DK" dirty="0">
                <a:latin typeface="+mj-lt"/>
              </a:rPr>
              <a:t>  Dataoverførsel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regionsKode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vaerdi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reffra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reftil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reftext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abnorm,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IndsaetDiagnose51(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icd10kilde);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atckode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pakning,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doskort,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doslang,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indKode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antalpakn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antalite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ydelsestekst);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udgaaende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post,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2C23388D-F503-035E-3A2E-FF406A113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3D92AA9C-538E-AF3A-FE92-0525E85BE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CC1F1072-0743-AAC7-1F51-D94444EF1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1C30A8D8-CF1C-A742-0AE2-1244ADD7D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>
            <a:extLst>
              <a:ext uri="{FF2B5EF4-FFF2-40B4-BE49-F238E27FC236}">
                <a16:creationId xmlns:a16="http://schemas.microsoft.com/office/drawing/2014/main" id="{9DFACB6B-BD86-2BED-639E-C984B2A42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3264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</a:t>
            </a:r>
            <a:r>
              <a:rPr lang="da-DK" dirty="0">
                <a:latin typeface="+mj-lt"/>
              </a:rPr>
              <a:t>  Dataoverførsel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cpr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regionsKode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cpr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vaerdi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reffra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reftil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reftext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abnorm,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IndsaetDiagnose51(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cpr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icd10kilde);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cpr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atckode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pakning,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doskort,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doslang,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indKode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antalpakn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antalite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cpr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ydelsestekst);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udgaaende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post,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cpr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cpr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F69BAA29-2855-CE14-829F-CBEBDBFF6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5F5A92ED-3794-655B-A206-588431854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B5381647-BE58-8C77-60CF-6349F5BA8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A8FB0B34-A379-524B-8602-A6D12B41C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>
            <a:extLst>
              <a:ext uri="{FF2B5EF4-FFF2-40B4-BE49-F238E27FC236}">
                <a16:creationId xmlns:a16="http://schemas.microsoft.com/office/drawing/2014/main" id="{3DF1B3C5-6D7E-185E-ABD6-EF3288239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625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</a:t>
            </a:r>
            <a:r>
              <a:rPr lang="da-DK" dirty="0">
                <a:latin typeface="+mj-lt"/>
              </a:rPr>
              <a:t>  Dataoverførsel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regionsKode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vaerdi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reffra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reftil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reftext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abnorm,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endParaRPr lang="da-DK" sz="8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privat,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icpckilde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icd10kilde);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atckode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form,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navn,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pakning,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doskort,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doslang,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indKode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antalpakn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antalite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ydelsestekst);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udgaaende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post,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kommentarer);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notat);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835A7409-40EB-81D4-3CAD-96600A561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F83BC299-40DB-29F3-F217-03BCA119C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03032A48-E285-3ADC-2654-8975C5AD8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A28D0375-8F12-74E2-9A17-60F460335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>
            <a:extLst>
              <a:ext uri="{FF2B5EF4-FFF2-40B4-BE49-F238E27FC236}">
                <a16:creationId xmlns:a16="http://schemas.microsoft.com/office/drawing/2014/main" id="{070189BD-2127-B530-8E77-C68399CA1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6208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3c</a:t>
            </a:r>
            <a:r>
              <a:rPr lang="da-DK" dirty="0">
                <a:latin typeface="+mj-lt"/>
              </a:rPr>
              <a:t>  Dataoverførsel</a:t>
            </a:r>
            <a:endParaRPr lang="da-DK" sz="2700" dirty="0">
              <a:latin typeface="+mj-lt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99176" y="863269"/>
            <a:ext cx="8534759" cy="3785652"/>
          </a:xfrm>
          <a:prstGeom prst="rect">
            <a:avLst/>
          </a:prstGeom>
          <a:solidFill>
            <a:srgbClr val="FFFFCC">
              <a:alpha val="95000"/>
            </a:srgbClr>
          </a:solidFill>
        </p:spPr>
        <p:txBody>
          <a:bodyPr wrap="square">
            <a:spAutoFit/>
          </a:bodyPr>
          <a:lstStyle/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OpdaterStamdata50(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fornavn,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efternavn,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regionsKode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emailadresse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IndsaetAnalyse50(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kode,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producentKode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producent,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int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_operator,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vaerdi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enhed,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reffra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reftil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reftext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abnorm,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proevetagningstidspunkt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kommentarer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IndsaetDiagnose50(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bool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privat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icpckode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icpckilde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icd10kode,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icd10kodebetydning,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icd10kilde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IndsaetMedicin50(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varenummer,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atckode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form,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navn,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float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styrke,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styrkeenhed,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styrketekst,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pakning,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doskode,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doskort,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doslang,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int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dosperiodeidage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indKode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indikation,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int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antalpakn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int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antalite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int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iteintervalidage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IndsaetYdelse50(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ydelseskode,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ydelsestekst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IndsaetPost50(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bool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udgaaende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post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IndsaetBehandling50(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kode,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kodeansvarlig,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kodebetydning,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kommentarer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IndsaetNotat50(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latin typeface="Consolas" panose="020B0609020204030204" pitchFamily="49" charset="0"/>
              </a:rPr>
              <a:t>klientid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forloebsid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800" dirty="0" err="1">
                <a:solidFill>
                  <a:srgbClr val="000000"/>
                </a:solidFill>
                <a:latin typeface="Consolas" panose="020B0609020204030204" pitchFamily="49" charset="0"/>
              </a:rPr>
              <a:t>forloebsrolle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800" i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notattype,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overskrift, </a:t>
            </a:r>
            <a:r>
              <a:rPr lang="da-DK" sz="800" b="1" dirty="0" err="1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string</a:t>
            </a:r>
            <a:r>
              <a:rPr lang="da-DK" sz="800" b="1" dirty="0">
                <a:solidFill>
                  <a:schemeClr val="tx2">
                    <a:lumMod val="50000"/>
                  </a:schemeClr>
                </a:solidFill>
                <a:latin typeface="Consolas" panose="020B0609020204030204" pitchFamily="49" charset="0"/>
              </a:rPr>
              <a:t> notat</a:t>
            </a:r>
            <a:r>
              <a:rPr lang="da-DK" sz="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da-DK" sz="800" dirty="0"/>
          </a:p>
        </p:txBody>
      </p:sp>
      <p:pic>
        <p:nvPicPr>
          <p:cNvPr id="3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A22B0445-8ED9-E70E-0AE4-9C841323D1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26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CBD55766-153D-BBF5-F9AB-97A709D7E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187925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FB94642F-05AE-B101-E54A-FFF14238E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29769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>
            <a:extLst>
              <a:ext uri="{FF2B5EF4-FFF2-40B4-BE49-F238E27FC236}">
                <a16:creationId xmlns:a16="http://schemas.microsoft.com/office/drawing/2014/main" id="{844A9B1D-1320-4291-5A16-9904CDCB1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6" y="334229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>
            <a:extLst>
              <a:ext uri="{FF2B5EF4-FFF2-40B4-BE49-F238E27FC236}">
                <a16:creationId xmlns:a16="http://schemas.microsoft.com/office/drawing/2014/main" id="{344DE8D7-938A-FADA-5BD7-8208BD3C7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380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8147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38922"/>
            <a:ext cx="1806576" cy="37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64401" y="1314327"/>
              <a:ext cx="1097072" cy="703912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1" name="Rectangle 4"/>
          <p:cNvSpPr>
            <a:spLocks noChangeArrowheads="1"/>
          </p:cNvSpPr>
          <p:nvPr/>
        </p:nvSpPr>
        <p:spPr bwMode="auto">
          <a:xfrm>
            <a:off x="2200321" y="2509264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SletPost50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flipH="1" flipV="1">
            <a:off x="2664121" y="2663967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flipH="1">
            <a:off x="2644589" y="1623060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 err="1">
                    <a:latin typeface="+mj-lt"/>
                  </a:rPr>
                  <a:t>Sentine</a:t>
                </a:r>
                <a:r>
                  <a:rPr lang="da-DK" altLang="da-DK" sz="1000" b="1" dirty="0">
                    <a:latin typeface="+mj-lt"/>
                  </a:rPr>
                  <a:t>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>
            <a:off x="2503749" y="3713840"/>
            <a:ext cx="1949611" cy="22080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pilforbindelse 46"/>
          <p:cNvCxnSpPr/>
          <p:nvPr/>
        </p:nvCxnSpPr>
        <p:spPr>
          <a:xfrm flipH="1" flipV="1">
            <a:off x="2545263" y="3906902"/>
            <a:ext cx="1769714" cy="2520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902007" y="4028205"/>
            <a:ext cx="1065696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OK eller FEJL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8" name="Rectangle 4"/>
          <p:cNvSpPr>
            <a:spLocks noChangeArrowheads="1"/>
          </p:cNvSpPr>
          <p:nvPr/>
        </p:nvSpPr>
        <p:spPr bwMode="auto">
          <a:xfrm>
            <a:off x="2310502" y="2665855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Slet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Medicin50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7" name="Rectangle 4"/>
          <p:cNvSpPr>
            <a:spLocks noChangeArrowheads="1"/>
          </p:cNvSpPr>
          <p:nvPr/>
        </p:nvSpPr>
        <p:spPr bwMode="auto">
          <a:xfrm>
            <a:off x="2371273" y="2850809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SletAnalyse50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486621" y="3053418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Slet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Ydelse50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>
            <a:off x="2535500" y="3251073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SletDiagnose50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3169531" y="1377064"/>
            <a:ext cx="4066443" cy="839333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Den i 1b generede </a:t>
            </a:r>
            <a:r>
              <a:rPr lang="da-DK" altLang="da-DK" sz="1100" dirty="0" err="1"/>
              <a:t>SystemLoginToken</a:t>
            </a:r>
            <a:r>
              <a:rPr lang="da-DK" altLang="da-DK" sz="1100" dirty="0"/>
              <a:t> benyttes i alle kald</a:t>
            </a:r>
            <a:r>
              <a:rPr lang="da-DK" altLang="da-DK" sz="1100" dirty="0">
                <a:latin typeface="+mj-lt"/>
              </a:rPr>
              <a:t>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latin typeface="+mj-lt"/>
              </a:rPr>
              <a:t>Sletninger skal overføres straks når de slettes i journalsystemet.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latin typeface="+mj-lt"/>
              </a:rPr>
              <a:t>Der angives et </a:t>
            </a:r>
            <a:r>
              <a:rPr lang="da-DK" altLang="da-DK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globalt unikt id (</a:t>
            </a:r>
            <a:r>
              <a:rPr lang="da-DK" altLang="da-DK" sz="1100" dirty="0" err="1">
                <a:solidFill>
                  <a:schemeClr val="tx2">
                    <a:lumMod val="50000"/>
                  </a:schemeClr>
                </a:solidFill>
                <a:latin typeface="+mj-lt"/>
              </a:rPr>
              <a:t>lokalid</a:t>
            </a:r>
            <a:r>
              <a:rPr lang="da-DK" altLang="da-DK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) </a:t>
            </a:r>
            <a:r>
              <a:rPr lang="da-DK" altLang="da-DK" sz="1100" dirty="0">
                <a:latin typeface="+mj-lt"/>
              </a:rPr>
              <a:t>på den </a:t>
            </a:r>
            <a:r>
              <a:rPr lang="da-DK" altLang="da-DK" sz="1100" dirty="0" err="1">
                <a:latin typeface="+mj-lt"/>
              </a:rPr>
              <a:t>record</a:t>
            </a:r>
            <a:r>
              <a:rPr lang="da-DK" altLang="da-DK" sz="1100" dirty="0">
                <a:latin typeface="+mj-lt"/>
              </a:rPr>
              <a:t> der skal slettes. Det globalt unikke id skal svare til det der blev overført ved den tilsvarende </a:t>
            </a:r>
            <a:r>
              <a:rPr lang="da-DK" altLang="da-DK" sz="1100" dirty="0" err="1">
                <a:latin typeface="+mj-lt"/>
              </a:rPr>
              <a:t>Indsaet</a:t>
            </a:r>
            <a:r>
              <a:rPr lang="da-DK" altLang="da-DK" sz="1100" dirty="0">
                <a:latin typeface="+mj-lt"/>
              </a:rPr>
              <a:t>…. operation.</a:t>
            </a:r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 rot="20280000">
            <a:off x="3607455" y="3726700"/>
            <a:ext cx="3486561" cy="543098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Der returneres en status om kaldet gik godt eller skidt.</a:t>
            </a:r>
          </a:p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Hvis der mod forventning skulle ske fejl, skal data overføres efter en kort pause.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3d</a:t>
            </a:r>
            <a:r>
              <a:rPr lang="da-DK" dirty="0">
                <a:latin typeface="+mj-lt"/>
              </a:rPr>
              <a:t>  DATA OVERFØRSEL </a:t>
            </a:r>
            <a:br>
              <a:rPr lang="da-DK" dirty="0">
                <a:latin typeface="+mj-lt"/>
              </a:rPr>
            </a:br>
            <a:r>
              <a:rPr lang="da-DK" dirty="0">
                <a:latin typeface="+mj-lt"/>
              </a:rPr>
              <a:t>       SERVER (SLETNING)</a:t>
            </a:r>
            <a:endParaRPr lang="da-DK" sz="2700" dirty="0">
              <a:latin typeface="+mj-lt"/>
            </a:endParaRPr>
          </a:p>
        </p:txBody>
      </p:sp>
      <p:sp>
        <p:nvSpPr>
          <p:cNvPr id="69" name="Text Box 41"/>
          <p:cNvSpPr txBox="1">
            <a:spLocks noChangeArrowheads="1"/>
          </p:cNvSpPr>
          <p:nvPr/>
        </p:nvSpPr>
        <p:spPr bwMode="auto">
          <a:xfrm rot="20280000">
            <a:off x="2519294" y="655382"/>
            <a:ext cx="4066443" cy="805478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solidFill>
                  <a:schemeClr val="tx2">
                    <a:lumMod val="50000"/>
                  </a:schemeClr>
                </a:solidFill>
              </a:rPr>
              <a:t>Sletning skal kun foretages, hvis de slettes i journalsystemet, pga. fejl registrering o.l.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latin typeface="+mj-lt"/>
              </a:rPr>
              <a:t>Sletning benyttes også i forbindelse med opdateringer, da en </a:t>
            </a:r>
            <a:r>
              <a:rPr lang="da-DK" altLang="da-DK" sz="11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opdatering </a:t>
            </a:r>
            <a:r>
              <a:rPr lang="da-DK" altLang="da-DK" sz="1100" dirty="0">
                <a:latin typeface="+mj-lt"/>
              </a:rPr>
              <a:t>foretages ved at slette den tidligere </a:t>
            </a:r>
            <a:r>
              <a:rPr lang="da-DK" altLang="da-DK" sz="1100" dirty="0" err="1">
                <a:latin typeface="+mj-lt"/>
              </a:rPr>
              <a:t>record</a:t>
            </a:r>
            <a:r>
              <a:rPr lang="da-DK" altLang="da-DK" sz="1100" dirty="0">
                <a:latin typeface="+mj-lt"/>
              </a:rPr>
              <a:t> og derefter indsætte den nye.</a:t>
            </a:r>
          </a:p>
        </p:txBody>
      </p:sp>
    </p:spTree>
    <p:extLst>
      <p:ext uri="{BB962C8B-B14F-4D97-AF65-F5344CB8AC3E}">
        <p14:creationId xmlns:p14="http://schemas.microsoft.com/office/powerpoint/2010/main" val="302323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55" grpId="0" animBg="1"/>
      <p:bldP spid="68" grpId="0" animBg="1"/>
      <p:bldP spid="67" grpId="0" animBg="1"/>
      <p:bldP spid="7" grpId="0" animBg="1"/>
      <p:bldP spid="59" grpId="0" animBg="1"/>
      <p:bldP spid="57" grpId="0" animBg="1"/>
      <p:bldP spid="58" grpId="0" animBg="1"/>
      <p:bldP spid="6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3e</a:t>
            </a:r>
            <a:r>
              <a:rPr lang="da-DK" dirty="0">
                <a:latin typeface="+mj-lt"/>
              </a:rPr>
              <a:t>  DATA OVERFØRSEL </a:t>
            </a:r>
            <a:br>
              <a:rPr lang="da-DK" dirty="0">
                <a:latin typeface="+mj-lt"/>
              </a:rPr>
            </a:br>
            <a:r>
              <a:rPr lang="da-DK" dirty="0">
                <a:latin typeface="+mj-lt"/>
              </a:rPr>
              <a:t>       KLIENT (SLETNING)</a:t>
            </a:r>
            <a:endParaRPr lang="da-DK" sz="2700" dirty="0">
              <a:latin typeface="+mj-lt"/>
            </a:endParaRPr>
          </a:p>
        </p:txBody>
      </p:sp>
      <p:sp>
        <p:nvSpPr>
          <p:cNvPr id="85" name="Rectangle 4"/>
          <p:cNvSpPr>
            <a:spLocks noChangeArrowheads="1"/>
          </p:cNvSpPr>
          <p:nvPr/>
        </p:nvSpPr>
        <p:spPr bwMode="auto">
          <a:xfrm rot="1525372">
            <a:off x="2297179" y="1239508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Slet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Post50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38922"/>
            <a:ext cx="1806576" cy="37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64401" y="1314327"/>
              <a:ext cx="1097072" cy="703912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rot="20917676" flipH="1" flipV="1">
            <a:off x="2678389" y="2593693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rot="1770738" flipH="1">
            <a:off x="2926896" y="1196808"/>
            <a:ext cx="1477999" cy="14103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 err="1">
                    <a:latin typeface="+mj-lt"/>
                  </a:rPr>
                  <a:t>Sentine</a:t>
                </a:r>
                <a:r>
                  <a:rPr lang="da-DK" altLang="da-DK" sz="1000" b="1" dirty="0">
                    <a:latin typeface="+mj-lt"/>
                  </a:rPr>
                  <a:t>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 rot="2453062" flipV="1">
            <a:off x="2699352" y="2194811"/>
            <a:ext cx="1880372" cy="60968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pilforbindelse 46"/>
          <p:cNvCxnSpPr/>
          <p:nvPr/>
        </p:nvCxnSpPr>
        <p:spPr>
          <a:xfrm rot="2453062" flipH="1">
            <a:off x="2670253" y="2447377"/>
            <a:ext cx="1726755" cy="561003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 rot="1251848">
            <a:off x="3113381" y="2845512"/>
            <a:ext cx="1065696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OK eller FEJL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8" name="Rectangle 4"/>
          <p:cNvSpPr>
            <a:spLocks noChangeArrowheads="1"/>
          </p:cNvSpPr>
          <p:nvPr/>
        </p:nvSpPr>
        <p:spPr bwMode="auto">
          <a:xfrm rot="1448905">
            <a:off x="2442509" y="1381513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Slet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Medicin50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7" name="Rectangle 4"/>
          <p:cNvSpPr>
            <a:spLocks noChangeArrowheads="1"/>
          </p:cNvSpPr>
          <p:nvPr/>
        </p:nvSpPr>
        <p:spPr bwMode="auto">
          <a:xfrm rot="1448905">
            <a:off x="2503280" y="1566467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Slet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Analyse50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 rot="1448905">
            <a:off x="2618628" y="1769076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Slet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Ydelse50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 rot="1448905">
            <a:off x="2667507" y="1966731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Slet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Diagnose50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4425069" y="774007"/>
            <a:ext cx="4258836" cy="399213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Den i 2b generede Klient </a:t>
            </a:r>
            <a:r>
              <a:rPr lang="da-DK" altLang="da-DK" sz="1100" dirty="0" err="1"/>
              <a:t>SystemLoginToken</a:t>
            </a:r>
            <a:r>
              <a:rPr lang="da-DK" altLang="da-DK" sz="1100" dirty="0"/>
              <a:t>, benyttes i alle kald</a:t>
            </a:r>
            <a:r>
              <a:rPr lang="da-DK" altLang="da-DK" sz="1100" dirty="0">
                <a:latin typeface="+mj-lt"/>
              </a:rPr>
              <a:t>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latin typeface="+mj-lt"/>
              </a:rPr>
              <a:t>Data skal overføres straks når registreres i journalsystemet.</a:t>
            </a:r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 rot="20280000">
            <a:off x="3365784" y="3138144"/>
            <a:ext cx="3486561" cy="543098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Der returneres en status om kaldet gik godt eller skidt.</a:t>
            </a:r>
          </a:p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</a:rPr>
              <a:t>Hvis der mod forventning skulle ske fejl, skal data overføres efter en kort pause.</a:t>
            </a:r>
          </a:p>
        </p:txBody>
      </p:sp>
    </p:spTree>
    <p:extLst>
      <p:ext uri="{BB962C8B-B14F-4D97-AF65-F5344CB8AC3E}">
        <p14:creationId xmlns:p14="http://schemas.microsoft.com/office/powerpoint/2010/main" val="290762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55" grpId="0" animBg="1"/>
      <p:bldP spid="68" grpId="0" animBg="1"/>
      <p:bldP spid="67" grpId="0" animBg="1"/>
      <p:bldP spid="7" grpId="0" animBg="1"/>
      <p:bldP spid="59" grpId="0" animBg="1"/>
      <p:bldP spid="57" grpId="0" animBg="1"/>
      <p:bldP spid="5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3f</a:t>
            </a:r>
            <a:r>
              <a:rPr lang="da-DK" dirty="0">
                <a:latin typeface="+mj-lt"/>
              </a:rPr>
              <a:t>  Dataoverførsel (Sletning)</a:t>
            </a:r>
            <a:endParaRPr lang="da-DK" sz="2700" dirty="0">
              <a:latin typeface="+mj-lt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289560" y="1520726"/>
            <a:ext cx="7764780" cy="3046988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SletAnalyse50(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SletMedicin50(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SletDiagnose50(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SletYdelse50(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SletPost50(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SletBehandling50(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SletNotat50(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da-DK" sz="1200" dirty="0"/>
          </a:p>
          <a:p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SletForloeb51(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lokalid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da-DK" sz="1200" dirty="0"/>
          </a:p>
          <a:p>
            <a:endParaRPr lang="da-DK" sz="1200" dirty="0"/>
          </a:p>
        </p:txBody>
      </p:sp>
      <p:pic>
        <p:nvPicPr>
          <p:cNvPr id="4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2" y="224432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1" y="2623672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0" y="2978488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n with question mark flat icon pictogram Vector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9" y="1496197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444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C36D2-7BB7-DABF-2BF5-8AEDEDC32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8A09AB-A3A1-DC78-1C97-C24F83851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err="1"/>
              <a:t>Sentinel</a:t>
            </a:r>
            <a:r>
              <a:rPr lang="da-DK" dirty="0"/>
              <a:t> lokal</a:t>
            </a:r>
            <a:endParaRPr lang="da-DK" sz="2700" dirty="0"/>
          </a:p>
        </p:txBody>
      </p:sp>
      <p:sp>
        <p:nvSpPr>
          <p:cNvPr id="136" name="Line 42">
            <a:extLst>
              <a:ext uri="{FF2B5EF4-FFF2-40B4-BE49-F238E27FC236}">
                <a16:creationId xmlns:a16="http://schemas.microsoft.com/office/drawing/2014/main" id="{7ADE86C1-6D91-8E14-665C-79F52B16656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/>
          </a:p>
        </p:txBody>
      </p:sp>
      <p:sp>
        <p:nvSpPr>
          <p:cNvPr id="137" name="Line 43">
            <a:extLst>
              <a:ext uri="{FF2B5EF4-FFF2-40B4-BE49-F238E27FC236}">
                <a16:creationId xmlns:a16="http://schemas.microsoft.com/office/drawing/2014/main" id="{EE9FC0B6-A6EA-7189-731B-C83E5927FEAF}"/>
              </a:ext>
            </a:extLst>
          </p:cNvPr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/>
          </a:p>
        </p:txBody>
      </p:sp>
      <p:sp>
        <p:nvSpPr>
          <p:cNvPr id="138" name="Text Box 45">
            <a:extLst>
              <a:ext uri="{FF2B5EF4-FFF2-40B4-BE49-F238E27FC236}">
                <a16:creationId xmlns:a16="http://schemas.microsoft.com/office/drawing/2014/main" id="{2782EE4F-0B99-A7C6-D73D-9289C6CBAFD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</a:rPr>
              <a:t>Klient maskine</a:t>
            </a:r>
          </a:p>
        </p:txBody>
      </p:sp>
      <p:sp>
        <p:nvSpPr>
          <p:cNvPr id="139" name="Text Box 46">
            <a:extLst>
              <a:ext uri="{FF2B5EF4-FFF2-40B4-BE49-F238E27FC236}">
                <a16:creationId xmlns:a16="http://schemas.microsoft.com/office/drawing/2014/main" id="{85B58976-F5E4-F0A5-7AF6-BDB43BE277F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74277" y="3745706"/>
            <a:ext cx="180657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</a:rPr>
              <a:t>Lokal server</a:t>
            </a:r>
          </a:p>
        </p:txBody>
      </p:sp>
      <p:grpSp>
        <p:nvGrpSpPr>
          <p:cNvPr id="8" name="Gruppe 7">
            <a:extLst>
              <a:ext uri="{FF2B5EF4-FFF2-40B4-BE49-F238E27FC236}">
                <a16:creationId xmlns:a16="http://schemas.microsoft.com/office/drawing/2014/main" id="{C5DD26ED-686D-EE09-B31A-865F49AD3B89}"/>
              </a:ext>
            </a:extLst>
          </p:cNvPr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>
              <a:extLst>
                <a:ext uri="{FF2B5EF4-FFF2-40B4-BE49-F238E27FC236}">
                  <a16:creationId xmlns:a16="http://schemas.microsoft.com/office/drawing/2014/main" id="{8A384AAB-7007-4F09-DF08-041A813066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>
              <a:extLst>
                <a:ext uri="{FF2B5EF4-FFF2-40B4-BE49-F238E27FC236}">
                  <a16:creationId xmlns:a16="http://schemas.microsoft.com/office/drawing/2014/main" id="{16CC97E2-E594-4EE2-88F6-B646CA1DC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1901" y="3473251"/>
              <a:ext cx="1469019" cy="788375"/>
              <a:chOff x="2779" y="2875"/>
              <a:chExt cx="689" cy="503"/>
            </a:xfrm>
          </p:grpSpPr>
          <p:sp>
            <p:nvSpPr>
              <p:cNvPr id="124" name="Oval 17">
                <a:extLst>
                  <a:ext uri="{FF2B5EF4-FFF2-40B4-BE49-F238E27FC236}">
                    <a16:creationId xmlns:a16="http://schemas.microsoft.com/office/drawing/2014/main" id="{2E58AFDB-507C-F4FC-344A-1CAA4243D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/>
              </a:p>
            </p:txBody>
          </p:sp>
          <p:sp>
            <p:nvSpPr>
              <p:cNvPr id="125" name="Text Box 18">
                <a:extLst>
                  <a:ext uri="{FF2B5EF4-FFF2-40B4-BE49-F238E27FC236}">
                    <a16:creationId xmlns:a16="http://schemas.microsoft.com/office/drawing/2014/main" id="{08831219-709C-BE73-54FC-0D96F4DB9A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4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/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/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/>
              </a:p>
            </p:txBody>
          </p:sp>
        </p:grpSp>
        <p:sp>
          <p:nvSpPr>
            <p:cNvPr id="42" name="Text Box 19">
              <a:extLst>
                <a:ext uri="{FF2B5EF4-FFF2-40B4-BE49-F238E27FC236}">
                  <a16:creationId xmlns:a16="http://schemas.microsoft.com/office/drawing/2014/main" id="{6FB4B772-C24F-39F5-1307-9A322C6EF1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280000">
              <a:off x="1309687" y="1313858"/>
              <a:ext cx="1206500" cy="704850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/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/>
                <a:t>system</a:t>
              </a:r>
            </a:p>
          </p:txBody>
        </p:sp>
        <p:sp>
          <p:nvSpPr>
            <p:cNvPr id="51" name="Line 34">
              <a:extLst>
                <a:ext uri="{FF2B5EF4-FFF2-40B4-BE49-F238E27FC236}">
                  <a16:creationId xmlns:a16="http://schemas.microsoft.com/office/drawing/2014/main" id="{642A188D-C60B-FB0E-4C9E-1EB8F2A354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/>
            </a:p>
          </p:txBody>
        </p:sp>
        <p:grpSp>
          <p:nvGrpSpPr>
            <p:cNvPr id="52" name="Group 4">
              <a:extLst>
                <a:ext uri="{FF2B5EF4-FFF2-40B4-BE49-F238E27FC236}">
                  <a16:creationId xmlns:a16="http://schemas.microsoft.com/office/drawing/2014/main" id="{63771FC3-EBF5-BBEB-A836-99D3795E2E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>
                <a:extLst>
                  <a:ext uri="{FF2B5EF4-FFF2-40B4-BE49-F238E27FC236}">
                    <a16:creationId xmlns:a16="http://schemas.microsoft.com/office/drawing/2014/main" id="{C02361D7-6781-45C1-8683-D8FC5126C70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>
                <a:extLst>
                  <a:ext uri="{FF2B5EF4-FFF2-40B4-BE49-F238E27FC236}">
                    <a16:creationId xmlns:a16="http://schemas.microsoft.com/office/drawing/2014/main" id="{E11DD9C6-3233-C489-2E1A-31819098BDD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3" y="3577"/>
                <a:ext cx="458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/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/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/>
                  <a:t>system</a:t>
                </a:r>
              </a:p>
            </p:txBody>
          </p:sp>
        </p:grpSp>
        <p:sp>
          <p:nvSpPr>
            <p:cNvPr id="56" name="Line 32">
              <a:extLst>
                <a:ext uri="{FF2B5EF4-FFF2-40B4-BE49-F238E27FC236}">
                  <a16:creationId xmlns:a16="http://schemas.microsoft.com/office/drawing/2014/main" id="{0BE2CCD3-5221-14FB-082F-75176EA39E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/>
            </a:p>
          </p:txBody>
        </p:sp>
      </p:grpSp>
      <p:grpSp>
        <p:nvGrpSpPr>
          <p:cNvPr id="9" name="Gruppe 8">
            <a:extLst>
              <a:ext uri="{FF2B5EF4-FFF2-40B4-BE49-F238E27FC236}">
                <a16:creationId xmlns:a16="http://schemas.microsoft.com/office/drawing/2014/main" id="{A6C5B9F3-279B-93D3-5DFB-3FDAA416DE73}"/>
              </a:ext>
            </a:extLst>
          </p:cNvPr>
          <p:cNvGrpSpPr/>
          <p:nvPr/>
        </p:nvGrpSpPr>
        <p:grpSpPr>
          <a:xfrm>
            <a:off x="2463293" y="2945845"/>
            <a:ext cx="1528982" cy="1780774"/>
            <a:chOff x="2463293" y="2945845"/>
            <a:chExt cx="1528982" cy="1780774"/>
          </a:xfrm>
        </p:grpSpPr>
        <p:grpSp>
          <p:nvGrpSpPr>
            <p:cNvPr id="61" name="Group 35">
              <a:extLst>
                <a:ext uri="{FF2B5EF4-FFF2-40B4-BE49-F238E27FC236}">
                  <a16:creationId xmlns:a16="http://schemas.microsoft.com/office/drawing/2014/main" id="{7F642F6B-C9F1-8F41-3E3E-D350FA5773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>
                <a:extLst>
                  <a:ext uri="{FF2B5EF4-FFF2-40B4-BE49-F238E27FC236}">
                    <a16:creationId xmlns:a16="http://schemas.microsoft.com/office/drawing/2014/main" id="{EA163143-EA86-1C17-C3F9-4A26FA406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/>
              </a:p>
            </p:txBody>
          </p:sp>
          <p:sp>
            <p:nvSpPr>
              <p:cNvPr id="63" name="Text Box 37">
                <a:extLst>
                  <a:ext uri="{FF2B5EF4-FFF2-40B4-BE49-F238E27FC236}">
                    <a16:creationId xmlns:a16="http://schemas.microsoft.com/office/drawing/2014/main" id="{079385D0-83D2-65F8-2C56-CFEBC87399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0800000">
                <a:off x="4003" y="2778"/>
                <a:ext cx="109" cy="5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/>
                  <a:t>Webservice</a:t>
                </a:r>
              </a:p>
            </p:txBody>
          </p:sp>
        </p:grpSp>
        <p:sp>
          <p:nvSpPr>
            <p:cNvPr id="73" name="Line 54">
              <a:extLst>
                <a:ext uri="{FF2B5EF4-FFF2-40B4-BE49-F238E27FC236}">
                  <a16:creationId xmlns:a16="http://schemas.microsoft.com/office/drawing/2014/main" id="{A48FD83A-263E-4D2F-CE1D-3C398252EA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63293" y="3721266"/>
              <a:ext cx="9790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/>
            </a:p>
          </p:txBody>
        </p:sp>
      </p:grpSp>
      <p:sp>
        <p:nvSpPr>
          <p:cNvPr id="74" name="Line 54">
            <a:extLst>
              <a:ext uri="{FF2B5EF4-FFF2-40B4-BE49-F238E27FC236}">
                <a16:creationId xmlns:a16="http://schemas.microsoft.com/office/drawing/2014/main" id="{ACB28F27-CBF8-929E-F99E-F585B3D81E6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64123" y="2663968"/>
            <a:ext cx="827607" cy="8344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/>
          </a:p>
        </p:txBody>
      </p:sp>
      <p:sp>
        <p:nvSpPr>
          <p:cNvPr id="59" name="Text Box 41">
            <a:extLst>
              <a:ext uri="{FF2B5EF4-FFF2-40B4-BE49-F238E27FC236}">
                <a16:creationId xmlns:a16="http://schemas.microsoft.com/office/drawing/2014/main" id="{14505ADC-5AD3-9786-565D-36EB887195E8}"/>
              </a:ext>
            </a:extLst>
          </p:cNvPr>
          <p:cNvSpPr txBox="1">
            <a:spLocks noChangeArrowheads="1"/>
          </p:cNvSpPr>
          <p:nvPr/>
        </p:nvSpPr>
        <p:spPr bwMode="auto">
          <a:xfrm rot="20280000">
            <a:off x="2228227" y="3592923"/>
            <a:ext cx="1164683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/>
              <a:t>data Integration</a:t>
            </a:r>
          </a:p>
        </p:txBody>
      </p:sp>
      <p:sp>
        <p:nvSpPr>
          <p:cNvPr id="57" name="Text Box 41">
            <a:extLst>
              <a:ext uri="{FF2B5EF4-FFF2-40B4-BE49-F238E27FC236}">
                <a16:creationId xmlns:a16="http://schemas.microsoft.com/office/drawing/2014/main" id="{E10E601E-ECFB-F7F4-B5E8-0E58C2DEB633}"/>
              </a:ext>
            </a:extLst>
          </p:cNvPr>
          <p:cNvSpPr txBox="1">
            <a:spLocks noChangeArrowheads="1"/>
          </p:cNvSpPr>
          <p:nvPr/>
        </p:nvSpPr>
        <p:spPr bwMode="auto">
          <a:xfrm rot="20280000">
            <a:off x="2187564" y="2799716"/>
            <a:ext cx="1390146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/>
              <a:t>Alt. data integration</a:t>
            </a:r>
          </a:p>
        </p:txBody>
      </p:sp>
      <p:grpSp>
        <p:nvGrpSpPr>
          <p:cNvPr id="6" name="Gruppe 5">
            <a:extLst>
              <a:ext uri="{FF2B5EF4-FFF2-40B4-BE49-F238E27FC236}">
                <a16:creationId xmlns:a16="http://schemas.microsoft.com/office/drawing/2014/main" id="{E272548D-8AD1-F85B-D0EB-C67BB4DFC965}"/>
              </a:ext>
            </a:extLst>
          </p:cNvPr>
          <p:cNvGrpSpPr/>
          <p:nvPr/>
        </p:nvGrpSpPr>
        <p:grpSpPr>
          <a:xfrm>
            <a:off x="3562276" y="406399"/>
            <a:ext cx="1927298" cy="2878328"/>
            <a:chOff x="3562276" y="406399"/>
            <a:chExt cx="1927298" cy="2878328"/>
          </a:xfrm>
        </p:grpSpPr>
        <p:pic>
          <p:nvPicPr>
            <p:cNvPr id="4" name="Billede 3">
              <a:extLst>
                <a:ext uri="{FF2B5EF4-FFF2-40B4-BE49-F238E27FC236}">
                  <a16:creationId xmlns:a16="http://schemas.microsoft.com/office/drawing/2014/main" id="{8F807F84-AE41-40E9-EE6F-28B47702A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>
              <a:extLst>
                <a:ext uri="{FF2B5EF4-FFF2-40B4-BE49-F238E27FC236}">
                  <a16:creationId xmlns:a16="http://schemas.microsoft.com/office/drawing/2014/main" id="{C8687902-F3AB-20D8-AB3F-5726336B66B9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4284027" y="2144068"/>
              <a:ext cx="500545" cy="1780774"/>
              <a:chOff x="3982" y="2602"/>
              <a:chExt cx="149" cy="904"/>
            </a:xfrm>
          </p:grpSpPr>
          <p:sp>
            <p:nvSpPr>
              <p:cNvPr id="65" name="Oval 36">
                <a:extLst>
                  <a:ext uri="{FF2B5EF4-FFF2-40B4-BE49-F238E27FC236}">
                    <a16:creationId xmlns:a16="http://schemas.microsoft.com/office/drawing/2014/main" id="{B6AA7861-8BD9-857C-B258-F75DA51AC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/>
              </a:p>
            </p:txBody>
          </p:sp>
          <p:sp>
            <p:nvSpPr>
              <p:cNvPr id="66" name="Text Box 37">
                <a:extLst>
                  <a:ext uri="{FF2B5EF4-FFF2-40B4-BE49-F238E27FC236}">
                    <a16:creationId xmlns:a16="http://schemas.microsoft.com/office/drawing/2014/main" id="{259AFC1A-2B81-F748-D302-C74A34F26B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0800000">
                <a:off x="4005" y="2851"/>
                <a:ext cx="105" cy="3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/>
                  <a:t>Website</a:t>
                </a:r>
              </a:p>
            </p:txBody>
          </p:sp>
        </p:grpSp>
        <p:sp>
          <p:nvSpPr>
            <p:cNvPr id="75" name="Line 54">
              <a:extLst>
                <a:ext uri="{FF2B5EF4-FFF2-40B4-BE49-F238E27FC236}">
                  <a16:creationId xmlns:a16="http://schemas.microsoft.com/office/drawing/2014/main" id="{9FA5F876-ABB9-0A47-7F23-21CC2DB1A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3736" y="2168727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/>
            </a:p>
          </p:txBody>
        </p:sp>
      </p:grpSp>
      <p:sp>
        <p:nvSpPr>
          <p:cNvPr id="77" name="Line 54">
            <a:extLst>
              <a:ext uri="{FF2B5EF4-FFF2-40B4-BE49-F238E27FC236}">
                <a16:creationId xmlns:a16="http://schemas.microsoft.com/office/drawing/2014/main" id="{BBDCAB14-C3AE-71DF-F182-1C2141071E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4590" y="1778830"/>
            <a:ext cx="972077" cy="159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/>
          </a:p>
        </p:txBody>
      </p:sp>
      <p:grpSp>
        <p:nvGrpSpPr>
          <p:cNvPr id="111" name="Group 4">
            <a:extLst>
              <a:ext uri="{FF2B5EF4-FFF2-40B4-BE49-F238E27FC236}">
                <a16:creationId xmlns:a16="http://schemas.microsoft.com/office/drawing/2014/main" id="{A6A1BB62-6320-7CDD-DF16-3AB32DF30DD8}"/>
              </a:ext>
            </a:extLst>
          </p:cNvPr>
          <p:cNvGrpSpPr>
            <a:grpSpLocks/>
          </p:cNvGrpSpPr>
          <p:nvPr/>
        </p:nvGrpSpPr>
        <p:grpSpPr bwMode="auto">
          <a:xfrm>
            <a:off x="4173221" y="4118367"/>
            <a:ext cx="996950" cy="996950"/>
            <a:chOff x="2903" y="3348"/>
            <a:chExt cx="628" cy="628"/>
          </a:xfrm>
        </p:grpSpPr>
        <p:graphicFrame>
          <p:nvGraphicFramePr>
            <p:cNvPr id="112" name="Object 5">
              <a:extLst>
                <a:ext uri="{FF2B5EF4-FFF2-40B4-BE49-F238E27FC236}">
                  <a16:creationId xmlns:a16="http://schemas.microsoft.com/office/drawing/2014/main" id="{1E0955DA-F480-6DE8-C2DC-D79ED148731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03" y="3348"/>
            <a:ext cx="628" cy="6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3" imgW="996375" imgH="996375" progId="Visio.Drawing.6">
                    <p:embed/>
                  </p:oleObj>
                </mc:Choice>
                <mc:Fallback>
                  <p:oleObj name="Visio" r:id="rId3" imgW="996375" imgH="996375" progId="Visio.Drawing.6">
                    <p:embed/>
                    <p:pic>
                      <p:nvPicPr>
                        <p:cNvPr id="112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03" y="3348"/>
                          <a:ext cx="628" cy="6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" name="Text Box 6">
              <a:extLst>
                <a:ext uri="{FF2B5EF4-FFF2-40B4-BE49-F238E27FC236}">
                  <a16:creationId xmlns:a16="http://schemas.microsoft.com/office/drawing/2014/main" id="{444465DF-34ED-70F1-D9B3-739AC1006C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3" y="3577"/>
              <a:ext cx="458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sz="1000"/>
                <a:t>Database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sz="1000" b="1"/>
                <a:t>Sentine-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sz="1000" b="1"/>
                <a:t>Lokal</a:t>
              </a:r>
            </a:p>
          </p:txBody>
        </p:sp>
      </p:grpSp>
      <p:pic>
        <p:nvPicPr>
          <p:cNvPr id="115" name="Picture 8">
            <a:extLst>
              <a:ext uri="{FF2B5EF4-FFF2-40B4-BE49-F238E27FC236}">
                <a16:creationId xmlns:a16="http://schemas.microsoft.com/office/drawing/2014/main" id="{B2B11CDC-8ABA-0A44-39F4-34D790731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5" y="662189"/>
            <a:ext cx="12414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9" name="Line 32">
            <a:extLst>
              <a:ext uri="{FF2B5EF4-FFF2-40B4-BE49-F238E27FC236}">
                <a16:creationId xmlns:a16="http://schemas.microsoft.com/office/drawing/2014/main" id="{5D65E22C-F8D0-F999-4400-BF27AF4433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89816" y="3998312"/>
            <a:ext cx="0" cy="3018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/>
          </a:p>
        </p:txBody>
      </p:sp>
      <p:pic>
        <p:nvPicPr>
          <p:cNvPr id="132" name="Picture 38">
            <a:extLst>
              <a:ext uri="{FF2B5EF4-FFF2-40B4-BE49-F238E27FC236}">
                <a16:creationId xmlns:a16="http://schemas.microsoft.com/office/drawing/2014/main" id="{002DBCD5-1EB0-C811-291E-83D632C0D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0" y="901902"/>
            <a:ext cx="1031875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" name="Picture 39">
            <a:extLst>
              <a:ext uri="{FF2B5EF4-FFF2-40B4-BE49-F238E27FC236}">
                <a16:creationId xmlns:a16="http://schemas.microsoft.com/office/drawing/2014/main" id="{D611DF3A-C70D-847B-25BD-4876D8429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37" y="1013027"/>
            <a:ext cx="1027113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" name="Text Box 41">
            <a:extLst>
              <a:ext uri="{FF2B5EF4-FFF2-40B4-BE49-F238E27FC236}">
                <a16:creationId xmlns:a16="http://schemas.microsoft.com/office/drawing/2014/main" id="{E1C5C95B-824D-8E1A-76A1-0A4670B33D50}"/>
              </a:ext>
            </a:extLst>
          </p:cNvPr>
          <p:cNvSpPr txBox="1">
            <a:spLocks noChangeArrowheads="1"/>
          </p:cNvSpPr>
          <p:nvPr/>
        </p:nvSpPr>
        <p:spPr bwMode="auto">
          <a:xfrm rot="20280000">
            <a:off x="4286250" y="1443239"/>
            <a:ext cx="996950" cy="365125"/>
          </a:xfrm>
          <a:prstGeom prst="rect">
            <a:avLst/>
          </a:prstGeom>
          <a:solidFill>
            <a:srgbClr val="74B1D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dirty="0" err="1"/>
              <a:t>Popup</a:t>
            </a:r>
            <a:endParaRPr lang="da-DK" altLang="da-DK" dirty="0"/>
          </a:p>
        </p:txBody>
      </p:sp>
      <p:grpSp>
        <p:nvGrpSpPr>
          <p:cNvPr id="140" name="Group 48">
            <a:extLst>
              <a:ext uri="{FF2B5EF4-FFF2-40B4-BE49-F238E27FC236}">
                <a16:creationId xmlns:a16="http://schemas.microsoft.com/office/drawing/2014/main" id="{A057DB48-FDE3-16EC-234F-5497BB188FB4}"/>
              </a:ext>
            </a:extLst>
          </p:cNvPr>
          <p:cNvGrpSpPr>
            <a:grpSpLocks/>
          </p:cNvGrpSpPr>
          <p:nvPr/>
        </p:nvGrpSpPr>
        <p:grpSpPr bwMode="auto">
          <a:xfrm>
            <a:off x="5587916" y="4014000"/>
            <a:ext cx="1093787" cy="674688"/>
            <a:chOff x="2779" y="2875"/>
            <a:chExt cx="689" cy="425"/>
          </a:xfrm>
        </p:grpSpPr>
        <p:sp>
          <p:nvSpPr>
            <p:cNvPr id="141" name="Oval 49">
              <a:extLst>
                <a:ext uri="{FF2B5EF4-FFF2-40B4-BE49-F238E27FC236}">
                  <a16:creationId xmlns:a16="http://schemas.microsoft.com/office/drawing/2014/main" id="{70227E1F-82DB-233C-30E4-1431DBDE3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7" y="2875"/>
              <a:ext cx="681" cy="335"/>
            </a:xfrm>
            <a:prstGeom prst="ellipse">
              <a:avLst/>
            </a:prstGeom>
            <a:solidFill>
              <a:srgbClr val="74B1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Char char=""/>
              </a:pPr>
              <a:endParaRPr lang="da-DK" altLang="da-DK"/>
            </a:p>
          </p:txBody>
        </p:sp>
        <p:sp>
          <p:nvSpPr>
            <p:cNvPr id="142" name="Text Box 50">
              <a:extLst>
                <a:ext uri="{FF2B5EF4-FFF2-40B4-BE49-F238E27FC236}">
                  <a16:creationId xmlns:a16="http://schemas.microsoft.com/office/drawing/2014/main" id="{8F58D3E6-3276-41BB-5752-F51DCD966B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9" y="2911"/>
              <a:ext cx="689" cy="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Font typeface="Symbol" panose="05050102010706020507" pitchFamily="18" charset="2"/>
                <a:buChar char=""/>
              </a:pPr>
              <a:r>
                <a:rPr lang="da-DK" altLang="da-DK" sz="1000" dirty="0"/>
                <a:t>Administration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Font typeface="Symbol" panose="05050102010706020507" pitchFamily="18" charset="2"/>
                <a:buChar char=""/>
              </a:pPr>
              <a:r>
                <a:rPr lang="da-DK" altLang="da-DK" sz="1000" dirty="0"/>
                <a:t>(exe)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Font typeface="Symbol" panose="05050102010706020507" pitchFamily="18" charset="2"/>
                <a:buChar char=""/>
              </a:pPr>
              <a:endParaRPr lang="da-DK" altLang="da-DK" sz="1000" dirty="0"/>
            </a:p>
          </p:txBody>
        </p:sp>
      </p:grpSp>
      <p:grpSp>
        <p:nvGrpSpPr>
          <p:cNvPr id="143" name="Group 51">
            <a:extLst>
              <a:ext uri="{FF2B5EF4-FFF2-40B4-BE49-F238E27FC236}">
                <a16:creationId xmlns:a16="http://schemas.microsoft.com/office/drawing/2014/main" id="{40FC52CB-99E9-B7E7-919F-DD9449015FDC}"/>
              </a:ext>
            </a:extLst>
          </p:cNvPr>
          <p:cNvGrpSpPr>
            <a:grpSpLocks/>
          </p:cNvGrpSpPr>
          <p:nvPr/>
        </p:nvGrpSpPr>
        <p:grpSpPr bwMode="auto">
          <a:xfrm>
            <a:off x="5323231" y="3463754"/>
            <a:ext cx="1093788" cy="674688"/>
            <a:chOff x="2779" y="2875"/>
            <a:chExt cx="689" cy="425"/>
          </a:xfrm>
        </p:grpSpPr>
        <p:sp>
          <p:nvSpPr>
            <p:cNvPr id="144" name="Oval 52">
              <a:extLst>
                <a:ext uri="{FF2B5EF4-FFF2-40B4-BE49-F238E27FC236}">
                  <a16:creationId xmlns:a16="http://schemas.microsoft.com/office/drawing/2014/main" id="{1BE461B8-2653-38E4-6E5A-743BB01FD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7" y="2875"/>
              <a:ext cx="681" cy="335"/>
            </a:xfrm>
            <a:prstGeom prst="ellipse">
              <a:avLst/>
            </a:prstGeom>
            <a:solidFill>
              <a:srgbClr val="74B1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Char char=""/>
              </a:pPr>
              <a:endParaRPr lang="da-DK" altLang="da-DK"/>
            </a:p>
          </p:txBody>
        </p:sp>
        <p:sp>
          <p:nvSpPr>
            <p:cNvPr id="145" name="Text Box 53">
              <a:extLst>
                <a:ext uri="{FF2B5EF4-FFF2-40B4-BE49-F238E27FC236}">
                  <a16:creationId xmlns:a16="http://schemas.microsoft.com/office/drawing/2014/main" id="{487ECF14-CFE6-4BB8-8D74-E7E7C782B7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9" y="2911"/>
              <a:ext cx="689" cy="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Font typeface="Symbol" panose="05050102010706020507" pitchFamily="18" charset="2"/>
                <a:buChar char=""/>
              </a:pPr>
              <a:r>
                <a:rPr lang="da-DK" altLang="da-DK" sz="1000" dirty="0"/>
                <a:t>Exchange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Font typeface="Symbol" panose="05050102010706020507" pitchFamily="18" charset="2"/>
                <a:buChar char=""/>
              </a:pPr>
              <a:r>
                <a:rPr lang="da-DK" altLang="da-DK" sz="1000" dirty="0"/>
                <a:t>(service)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Font typeface="Symbol" panose="05050102010706020507" pitchFamily="18" charset="2"/>
                <a:buChar char=""/>
              </a:pPr>
              <a:endParaRPr lang="da-DK" altLang="da-DK" sz="1000" dirty="0"/>
            </a:p>
          </p:txBody>
        </p:sp>
      </p:grpSp>
      <p:sp>
        <p:nvSpPr>
          <p:cNvPr id="146" name="Line 54">
            <a:extLst>
              <a:ext uri="{FF2B5EF4-FFF2-40B4-BE49-F238E27FC236}">
                <a16:creationId xmlns:a16="http://schemas.microsoft.com/office/drawing/2014/main" id="{4873A858-5C0C-1329-03A0-33E3EFF5934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926694" y="3904633"/>
            <a:ext cx="562880" cy="3566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/>
          </a:p>
        </p:txBody>
      </p:sp>
      <p:sp>
        <p:nvSpPr>
          <p:cNvPr id="130" name="Line 33">
            <a:extLst>
              <a:ext uri="{FF2B5EF4-FFF2-40B4-BE49-F238E27FC236}">
                <a16:creationId xmlns:a16="http://schemas.microsoft.com/office/drawing/2014/main" id="{442D8C92-68F9-74B3-EAA5-F4D87233C8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56526" y="4277100"/>
            <a:ext cx="5844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/>
          </a:p>
        </p:txBody>
      </p:sp>
      <p:grpSp>
        <p:nvGrpSpPr>
          <p:cNvPr id="43" name="Group 16">
            <a:extLst>
              <a:ext uri="{FF2B5EF4-FFF2-40B4-BE49-F238E27FC236}">
                <a16:creationId xmlns:a16="http://schemas.microsoft.com/office/drawing/2014/main" id="{2D84A8A6-B939-0F41-9534-99349AF96DC5}"/>
              </a:ext>
            </a:extLst>
          </p:cNvPr>
          <p:cNvGrpSpPr>
            <a:grpSpLocks/>
          </p:cNvGrpSpPr>
          <p:nvPr/>
        </p:nvGrpSpPr>
        <p:grpSpPr bwMode="auto">
          <a:xfrm>
            <a:off x="4152446" y="3498440"/>
            <a:ext cx="1093787" cy="674688"/>
            <a:chOff x="2779" y="2875"/>
            <a:chExt cx="689" cy="425"/>
          </a:xfrm>
        </p:grpSpPr>
        <p:sp>
          <p:nvSpPr>
            <p:cNvPr id="44" name="Oval 17">
              <a:extLst>
                <a:ext uri="{FF2B5EF4-FFF2-40B4-BE49-F238E27FC236}">
                  <a16:creationId xmlns:a16="http://schemas.microsoft.com/office/drawing/2014/main" id="{54C33BBD-493C-81ED-8590-1A0BE8EA7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7" y="2875"/>
              <a:ext cx="681" cy="335"/>
            </a:xfrm>
            <a:prstGeom prst="ellipse">
              <a:avLst/>
            </a:prstGeom>
            <a:solidFill>
              <a:srgbClr val="74B1D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Char char=""/>
              </a:pPr>
              <a:endParaRPr lang="da-DK" altLang="da-DK"/>
            </a:p>
          </p:txBody>
        </p:sp>
        <p:sp>
          <p:nvSpPr>
            <p:cNvPr id="45" name="Text Box 18">
              <a:extLst>
                <a:ext uri="{FF2B5EF4-FFF2-40B4-BE49-F238E27FC236}">
                  <a16:creationId xmlns:a16="http://schemas.microsoft.com/office/drawing/2014/main" id="{499698A9-AD88-1EE1-BD83-914B9670B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9" y="2911"/>
              <a:ext cx="676" cy="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Font typeface="Symbol" panose="05050102010706020507" pitchFamily="18" charset="2"/>
                <a:buChar char=""/>
              </a:pPr>
              <a:r>
                <a:rPr lang="da-DK" altLang="da-DK" sz="1000" dirty="0"/>
                <a:t>Lokal Server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Font typeface="Symbol" panose="05050102010706020507" pitchFamily="18" charset="2"/>
                <a:buChar char=""/>
              </a:pPr>
              <a:r>
                <a:rPr lang="da-DK" altLang="da-DK" sz="1000" dirty="0"/>
                <a:t>(service)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Font typeface="Symbol" panose="05050102010706020507" pitchFamily="18" charset="2"/>
                <a:buChar char=""/>
              </a:pPr>
              <a:endParaRPr lang="da-DK" altLang="da-DK" sz="1000" dirty="0"/>
            </a:p>
          </p:txBody>
        </p:sp>
      </p:grpSp>
      <p:sp>
        <p:nvSpPr>
          <p:cNvPr id="60" name="Text Box 41">
            <a:extLst>
              <a:ext uri="{FF2B5EF4-FFF2-40B4-BE49-F238E27FC236}">
                <a16:creationId xmlns:a16="http://schemas.microsoft.com/office/drawing/2014/main" id="{E7329EFB-2C0B-606A-1012-7169CE0D19E0}"/>
              </a:ext>
            </a:extLst>
          </p:cNvPr>
          <p:cNvSpPr txBox="1">
            <a:spLocks noChangeArrowheads="1"/>
          </p:cNvSpPr>
          <p:nvPr/>
        </p:nvSpPr>
        <p:spPr bwMode="auto">
          <a:xfrm rot="20280000">
            <a:off x="3978848" y="3255582"/>
            <a:ext cx="1275862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/>
              <a:t>Forretningslogik</a:t>
            </a:r>
          </a:p>
        </p:txBody>
      </p:sp>
      <p:sp>
        <p:nvSpPr>
          <p:cNvPr id="78" name="Text Box 41">
            <a:extLst>
              <a:ext uri="{FF2B5EF4-FFF2-40B4-BE49-F238E27FC236}">
                <a16:creationId xmlns:a16="http://schemas.microsoft.com/office/drawing/2014/main" id="{CFCACAD0-62D5-32AE-E6CA-F884A0AEB251}"/>
              </a:ext>
            </a:extLst>
          </p:cNvPr>
          <p:cNvSpPr txBox="1">
            <a:spLocks noChangeArrowheads="1"/>
          </p:cNvSpPr>
          <p:nvPr/>
        </p:nvSpPr>
        <p:spPr bwMode="auto">
          <a:xfrm rot="20280000">
            <a:off x="2535800" y="1968355"/>
            <a:ext cx="1390146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/>
              <a:t>GUI integration</a:t>
            </a:r>
          </a:p>
        </p:txBody>
      </p:sp>
      <p:sp>
        <p:nvSpPr>
          <p:cNvPr id="58" name="Text Box 41">
            <a:extLst>
              <a:ext uri="{FF2B5EF4-FFF2-40B4-BE49-F238E27FC236}">
                <a16:creationId xmlns:a16="http://schemas.microsoft.com/office/drawing/2014/main" id="{76D81FED-AA5E-6186-72FF-68C65BF1ABB5}"/>
              </a:ext>
            </a:extLst>
          </p:cNvPr>
          <p:cNvSpPr txBox="1">
            <a:spLocks noChangeArrowheads="1"/>
          </p:cNvSpPr>
          <p:nvPr/>
        </p:nvSpPr>
        <p:spPr bwMode="auto">
          <a:xfrm rot="20280000">
            <a:off x="2893341" y="868544"/>
            <a:ext cx="1453628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/>
              <a:t>Bruger grænseflade</a:t>
            </a:r>
          </a:p>
        </p:txBody>
      </p:sp>
      <p:pic>
        <p:nvPicPr>
          <p:cNvPr id="114" name="Picture 7">
            <a:extLst>
              <a:ext uri="{FF2B5EF4-FFF2-40B4-BE49-F238E27FC236}">
                <a16:creationId xmlns:a16="http://schemas.microsoft.com/office/drawing/2014/main" id="{FCD199A2-5446-491E-E20B-08F54BF37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732" y="3499576"/>
            <a:ext cx="1455737" cy="145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felt 4">
            <a:extLst>
              <a:ext uri="{FF2B5EF4-FFF2-40B4-BE49-F238E27FC236}">
                <a16:creationId xmlns:a16="http://schemas.microsoft.com/office/drawing/2014/main" id="{2E14359A-4D4E-0407-0D50-1286895132E1}"/>
              </a:ext>
            </a:extLst>
          </p:cNvPr>
          <p:cNvSpPr txBox="1"/>
          <p:nvPr/>
        </p:nvSpPr>
        <p:spPr>
          <a:xfrm>
            <a:off x="694995" y="716937"/>
            <a:ext cx="2084034" cy="2752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da-DK" sz="1400" dirty="0"/>
              <a:t>Webbaseret integration</a:t>
            </a:r>
          </a:p>
          <a:p>
            <a:pPr algn="l"/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354352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59" grpId="0" animBg="1"/>
      <p:bldP spid="57" grpId="0" animBg="1"/>
      <p:bldP spid="77" grpId="0" animBg="1"/>
      <p:bldP spid="129" grpId="0" animBg="1"/>
      <p:bldP spid="135" grpId="0" animBg="1"/>
      <p:bldP spid="146" grpId="0" animBg="1"/>
      <p:bldP spid="130" grpId="0" animBg="1"/>
      <p:bldP spid="60" grpId="0" animBg="1"/>
      <p:bldP spid="78" grpId="0" animBg="1"/>
      <p:bldP spid="58" grpId="0" animBg="1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5"/>
          <p:cNvSpPr txBox="1"/>
          <p:nvPr/>
        </p:nvSpPr>
        <p:spPr>
          <a:xfrm>
            <a:off x="2798380" y="969581"/>
            <a:ext cx="3074276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a-DK" sz="8000" b="1" dirty="0"/>
              <a:t>EVENT </a:t>
            </a:r>
          </a:p>
          <a:p>
            <a:pPr algn="ctr"/>
            <a:r>
              <a:rPr lang="da-DK" sz="8000" b="1" dirty="0"/>
              <a:t>INTEGRATION </a:t>
            </a:r>
          </a:p>
          <a:p>
            <a:pPr algn="ctr"/>
            <a:r>
              <a:rPr lang="da-DK" sz="4800" b="1" dirty="0"/>
              <a:t>SERVER OG KLIENT</a:t>
            </a:r>
          </a:p>
          <a:p>
            <a:pPr algn="l"/>
            <a:endParaRPr lang="da-DK" sz="8000" b="1" dirty="0"/>
          </a:p>
        </p:txBody>
      </p:sp>
    </p:spTree>
    <p:extLst>
      <p:ext uri="{BB962C8B-B14F-4D97-AF65-F5344CB8AC3E}">
        <p14:creationId xmlns:p14="http://schemas.microsoft.com/office/powerpoint/2010/main" val="31604017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38922"/>
            <a:ext cx="1806576" cy="37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64401" y="1314327"/>
              <a:ext cx="1097072" cy="703912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flipH="1" flipV="1">
            <a:off x="2664121" y="2663967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flipH="1">
            <a:off x="2644589" y="1623060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 err="1">
                    <a:latin typeface="+mj-lt"/>
                  </a:rPr>
                  <a:t>Sentine</a:t>
                </a:r>
                <a:r>
                  <a:rPr lang="da-DK" altLang="da-DK" sz="1000" b="1" dirty="0">
                    <a:latin typeface="+mj-lt"/>
                  </a:rPr>
                  <a:t>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>
            <a:off x="2503749" y="3713840"/>
            <a:ext cx="1949611" cy="22080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pilforbindelse 46"/>
          <p:cNvCxnSpPr/>
          <p:nvPr/>
        </p:nvCxnSpPr>
        <p:spPr>
          <a:xfrm flipH="1" flipV="1">
            <a:off x="2545263" y="3906902"/>
            <a:ext cx="1769714" cy="2520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902007" y="4028205"/>
            <a:ext cx="1065696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OK eller FEJL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8" name="Rectangle 4"/>
          <p:cNvSpPr>
            <a:spLocks noChangeArrowheads="1"/>
          </p:cNvSpPr>
          <p:nvPr/>
        </p:nvSpPr>
        <p:spPr bwMode="auto">
          <a:xfrm>
            <a:off x="2310502" y="2665855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RegistreHaendelse50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7" name="Rectangle 4"/>
          <p:cNvSpPr>
            <a:spLocks noChangeArrowheads="1"/>
          </p:cNvSpPr>
          <p:nvPr/>
        </p:nvSpPr>
        <p:spPr bwMode="auto">
          <a:xfrm>
            <a:off x="2371273" y="2850809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LukkerJournal50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486621" y="3053418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AabnerJournal50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>
            <a:off x="2535500" y="3251073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LogUd50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2580758" y="3442477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LogInd50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3073225" y="1147431"/>
            <a:ext cx="4066443" cy="543098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Der skal overføres forskellige events, såsom når en bruger logger ind og ud, og når der åbnes journaler mm.</a:t>
            </a:r>
            <a:r>
              <a:rPr lang="da-DK" altLang="da-DK" sz="1100" dirty="0">
                <a:latin typeface="+mj-lt"/>
              </a:rPr>
              <a:t>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latin typeface="+mj-lt"/>
              </a:rPr>
              <a:t>Events skal overføres straks.</a:t>
            </a:r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 rot="20280000">
            <a:off x="3602806" y="3707019"/>
            <a:ext cx="3614231" cy="53463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/>
              <a:t>Der returneres en status om kaldet gik godt eller skidt.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/>
              <a:t>Hvis der mod forventning skulle ske fejl, skal data overføres efter en kort pause.</a:t>
            </a:r>
            <a:endParaRPr lang="da-DK" altLang="da-DK" sz="11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4a</a:t>
            </a:r>
            <a:r>
              <a:rPr lang="da-DK" dirty="0">
                <a:latin typeface="+mj-lt"/>
              </a:rPr>
              <a:t>  EVENT OVERFØRSEL </a:t>
            </a:r>
            <a:br>
              <a:rPr lang="da-DK" dirty="0">
                <a:latin typeface="+mj-lt"/>
              </a:rPr>
            </a:br>
            <a:r>
              <a:rPr lang="da-DK" dirty="0">
                <a:latin typeface="+mj-lt"/>
              </a:rPr>
              <a:t>            SERVER</a:t>
            </a:r>
            <a:endParaRPr lang="da-DK" sz="2700" dirty="0">
              <a:latin typeface="+mj-lt"/>
            </a:endParaRPr>
          </a:p>
        </p:txBody>
      </p:sp>
      <p:cxnSp>
        <p:nvCxnSpPr>
          <p:cNvPr id="70" name="Lige pilforbindelse 69"/>
          <p:cNvCxnSpPr/>
          <p:nvPr/>
        </p:nvCxnSpPr>
        <p:spPr>
          <a:xfrm flipH="1">
            <a:off x="1988931" y="2299298"/>
            <a:ext cx="12375" cy="1273984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37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68" grpId="0" animBg="1"/>
      <p:bldP spid="67" grpId="0" animBg="1"/>
      <p:bldP spid="7" grpId="0" animBg="1"/>
      <p:bldP spid="59" grpId="0" animBg="1"/>
      <p:bldP spid="60" grpId="0" animBg="1"/>
      <p:bldP spid="57" grpId="0" animBg="1"/>
      <p:bldP spid="5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38922"/>
            <a:ext cx="1806576" cy="37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64401" y="1314327"/>
              <a:ext cx="1097072" cy="703912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rot="1760840" flipH="1" flipV="1">
            <a:off x="2443830" y="2209476"/>
            <a:ext cx="1953750" cy="509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flipH="1">
            <a:off x="2644589" y="1623060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 err="1">
                    <a:latin typeface="+mj-lt"/>
                  </a:rPr>
                  <a:t>Sentine</a:t>
                </a:r>
                <a:r>
                  <a:rPr lang="da-DK" altLang="da-DK" sz="1000" b="1" dirty="0">
                    <a:latin typeface="+mj-lt"/>
                  </a:rPr>
                  <a:t>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 rot="1760840">
            <a:off x="2503748" y="2926596"/>
            <a:ext cx="1949611" cy="22080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pilforbindelse 46"/>
          <p:cNvCxnSpPr/>
          <p:nvPr/>
        </p:nvCxnSpPr>
        <p:spPr>
          <a:xfrm rot="1760840" flipH="1" flipV="1">
            <a:off x="2545262" y="3119658"/>
            <a:ext cx="1769714" cy="2520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 rot="1760840">
            <a:off x="2902006" y="3240961"/>
            <a:ext cx="1065696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OK eller FEJL</a:t>
            </a:r>
            <a:r>
              <a:rPr kumimoji="0" lang="da-DK" altLang="da-DK" sz="10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</a:rPr>
              <a:t> 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8" name="Rectangle 4"/>
          <p:cNvSpPr>
            <a:spLocks noChangeArrowheads="1"/>
          </p:cNvSpPr>
          <p:nvPr/>
        </p:nvSpPr>
        <p:spPr bwMode="auto">
          <a:xfrm rot="1760840">
            <a:off x="2310501" y="1878611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RegistreHaendelse50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7" name="Rectangle 4"/>
          <p:cNvSpPr>
            <a:spLocks noChangeArrowheads="1"/>
          </p:cNvSpPr>
          <p:nvPr/>
        </p:nvSpPr>
        <p:spPr bwMode="auto">
          <a:xfrm rot="1760840">
            <a:off x="2371272" y="2063565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LukkerJournal50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 rot="1760840">
            <a:off x="2486620" y="2266174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AabnerJournal50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 rot="1760840">
            <a:off x="2535499" y="2463829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LogUd50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 rot="1760840">
            <a:off x="2580757" y="2655233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LogInd50</a:t>
            </a:r>
            <a:endParaRPr kumimoji="0" lang="da-DK" altLang="da-DK" sz="18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3923303" y="848508"/>
            <a:ext cx="4066443" cy="543098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Der skal overføres forskellige events, såsom når en bruger logger ind og ud, og når der åbnes journaler mm.</a:t>
            </a:r>
            <a:r>
              <a:rPr lang="da-DK" altLang="da-DK" sz="1100" dirty="0">
                <a:latin typeface="+mj-lt"/>
              </a:rPr>
              <a:t>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>
                <a:latin typeface="+mj-lt"/>
              </a:rPr>
              <a:t>Events skal overføres straks.</a:t>
            </a:r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 rot="20280000">
            <a:off x="3833793" y="3368772"/>
            <a:ext cx="3614231" cy="53463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Der returneres en status om kaldet gik godt eller skidt.</a:t>
            </a:r>
          </a:p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Hvis der mod forventning skulle ske fejl, skal data overføres efter en kort pause.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4b</a:t>
            </a:r>
            <a:r>
              <a:rPr lang="da-DK" dirty="0">
                <a:latin typeface="+mj-lt"/>
              </a:rPr>
              <a:t>  EVENT OVERFØRSEL </a:t>
            </a:r>
            <a:br>
              <a:rPr lang="da-DK" dirty="0">
                <a:latin typeface="+mj-lt"/>
              </a:rPr>
            </a:br>
            <a:r>
              <a:rPr lang="da-DK" dirty="0">
                <a:latin typeface="+mj-lt"/>
              </a:rPr>
              <a:t>            KLIENT</a:t>
            </a:r>
            <a:endParaRPr lang="da-DK" sz="27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9367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68" grpId="0" animBg="1"/>
      <p:bldP spid="67" grpId="0" animBg="1"/>
      <p:bldP spid="7" grpId="0" animBg="1"/>
      <p:bldP spid="59" grpId="0" animBg="1"/>
      <p:bldP spid="60" grpId="0" animBg="1"/>
      <p:bldP spid="57" grpId="0" animBg="1"/>
      <p:bldP spid="5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4c</a:t>
            </a:r>
            <a:r>
              <a:rPr lang="da-DK" dirty="0">
                <a:latin typeface="+mj-lt"/>
              </a:rPr>
              <a:t> </a:t>
            </a:r>
            <a:r>
              <a:rPr lang="da-DK" dirty="0"/>
              <a:t>EVENT OVERFØRSEL </a:t>
            </a:r>
            <a:endParaRPr lang="da-DK" sz="2700" dirty="0">
              <a:latin typeface="+mj-lt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91440" y="3056603"/>
            <a:ext cx="8572500" cy="170816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AabnerJournal50(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cpr);</a:t>
            </a:r>
          </a:p>
          <a:p>
            <a:endParaRPr lang="da-DK" sz="105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LukkerJournal50(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cpr);</a:t>
            </a:r>
          </a:p>
          <a:p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endParaRPr lang="da-DK" sz="105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RegistrerHaendelse50(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haendelsestidspunkt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initialer,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egenlaegeinitialer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cpr,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haendelseskode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haendelsesdata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5" name="Rektangel 4"/>
          <p:cNvSpPr/>
          <p:nvPr/>
        </p:nvSpPr>
        <p:spPr>
          <a:xfrm>
            <a:off x="152400" y="1232892"/>
            <a:ext cx="8511540" cy="154657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LogInd50(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systemlogindtoken,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initialer);</a:t>
            </a:r>
          </a:p>
          <a:p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LogUd50(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initialer);</a:t>
            </a:r>
          </a:p>
          <a:p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LogIndSession50(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initialer,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sessionId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</a:p>
          <a:p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LogUdSession50(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initialer,</a:t>
            </a:r>
            <a:r>
              <a:rPr lang="da-DK" sz="105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050" dirty="0" err="1">
                <a:solidFill>
                  <a:srgbClr val="000000"/>
                </a:solidFill>
                <a:latin typeface="Consolas" panose="020B0609020204030204" pitchFamily="49" charset="0"/>
              </a:rPr>
              <a:t>sessionId</a:t>
            </a:r>
            <a:r>
              <a:rPr lang="da-DK" sz="105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da-DK" sz="1050" dirty="0"/>
          </a:p>
        </p:txBody>
      </p:sp>
      <p:pic>
        <p:nvPicPr>
          <p:cNvPr id="6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109" y="1232892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109" y="151998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109" y="3066566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871" y="3580370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an with question mark flat icon pictogram Vector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208" y="1913542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an with question mark flat icon pictogram Vector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208" y="2379246"/>
            <a:ext cx="279306" cy="27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7293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da-DK" dirty="0"/>
              <a:t>  GUI INTEGRATION</a:t>
            </a:r>
          </a:p>
        </p:txBody>
      </p:sp>
      <p:sp>
        <p:nvSpPr>
          <p:cNvPr id="69" name="Pladsholder til indhold 2"/>
          <p:cNvSpPr>
            <a:spLocks noGrp="1"/>
          </p:cNvSpPr>
          <p:nvPr>
            <p:ph sz="half" idx="2"/>
          </p:nvPr>
        </p:nvSpPr>
        <p:spPr>
          <a:xfrm>
            <a:off x="584199" y="1143000"/>
            <a:ext cx="5567363" cy="3390620"/>
          </a:xfrm>
        </p:spPr>
        <p:txBody>
          <a:bodyPr/>
          <a:lstStyle/>
          <a:p>
            <a:pPr marL="0" indent="0">
              <a:buNone/>
            </a:pPr>
            <a:r>
              <a:rPr lang="da-DK" sz="1800" dirty="0"/>
              <a:t>Journalsystemet skal have følgende GUI integration:</a:t>
            </a:r>
          </a:p>
          <a:p>
            <a:r>
              <a:rPr lang="da-DK" dirty="0"/>
              <a:t>2 </a:t>
            </a:r>
            <a:r>
              <a:rPr lang="da-DK" b="1" dirty="0">
                <a:solidFill>
                  <a:schemeClr val="bg2">
                    <a:lumMod val="50000"/>
                  </a:schemeClr>
                </a:solidFill>
              </a:rPr>
              <a:t>Menuer</a:t>
            </a:r>
            <a:r>
              <a:rPr lang="da-DK" dirty="0"/>
              <a:t>, hvor indholdet hentes via HentMenu50</a:t>
            </a:r>
          </a:p>
          <a:p>
            <a:pPr lvl="1"/>
            <a:r>
              <a:rPr lang="da-DK" dirty="0"/>
              <a:t>En menu som er klinik (bruger) relateret</a:t>
            </a:r>
          </a:p>
          <a:p>
            <a:pPr lvl="1"/>
            <a:r>
              <a:rPr lang="da-DK" dirty="0"/>
              <a:t>En menu som er patientrelateret</a:t>
            </a:r>
          </a:p>
          <a:p>
            <a:pPr lvl="1"/>
            <a:r>
              <a:rPr lang="da-DK" dirty="0"/>
              <a:t>Menuer kan have en </a:t>
            </a:r>
            <a:r>
              <a:rPr lang="da-DK" b="1" dirty="0">
                <a:solidFill>
                  <a:schemeClr val="bg2">
                    <a:lumMod val="50000"/>
                  </a:schemeClr>
                </a:solidFill>
              </a:rPr>
              <a:t>aktion</a:t>
            </a:r>
            <a:r>
              <a:rPr lang="da-DK" dirty="0"/>
              <a:t> tilknyttet, som skal udføres når brugeren vælger menupunktet.</a:t>
            </a:r>
          </a:p>
          <a:p>
            <a:r>
              <a:rPr lang="da-DK" dirty="0"/>
              <a:t>Mulighed for at vise </a:t>
            </a:r>
            <a:r>
              <a:rPr lang="da-DK" b="1" dirty="0">
                <a:solidFill>
                  <a:schemeClr val="bg2">
                    <a:lumMod val="50000"/>
                  </a:schemeClr>
                </a:solidFill>
              </a:rPr>
              <a:t>informationer</a:t>
            </a:r>
            <a:r>
              <a:rPr lang="da-DK" dirty="0"/>
              <a:t>, og udføre </a:t>
            </a:r>
            <a:r>
              <a:rPr lang="da-DK" b="1" dirty="0" err="1">
                <a:solidFill>
                  <a:schemeClr val="bg2">
                    <a:lumMod val="50000"/>
                  </a:schemeClr>
                </a:solidFill>
              </a:rPr>
              <a:t>straksaktioner</a:t>
            </a:r>
            <a:r>
              <a:rPr lang="da-DK" dirty="0"/>
              <a:t> som begge hentes via HentAktioner50</a:t>
            </a:r>
          </a:p>
          <a:p>
            <a:pPr lvl="1"/>
            <a:r>
              <a:rPr lang="da-DK" dirty="0" err="1"/>
              <a:t>Straksaktioner</a:t>
            </a:r>
            <a:r>
              <a:rPr lang="da-DK" dirty="0"/>
              <a:t> er aktioner, som skal udføres med det samme.</a:t>
            </a:r>
          </a:p>
          <a:p>
            <a:pPr lvl="1"/>
            <a:r>
              <a:rPr lang="da-DK" dirty="0"/>
              <a:t>Informationer kan have en aktion tilknyttet, som skal udføres når brugeren klikker på en information. </a:t>
            </a:r>
          </a:p>
          <a:p>
            <a:pPr lvl="1"/>
            <a:r>
              <a:rPr lang="da-DK" dirty="0"/>
              <a:t>Informationer kan også være advarsler mm.</a:t>
            </a:r>
          </a:p>
          <a:p>
            <a:r>
              <a:rPr lang="da-DK" dirty="0"/>
              <a:t>Aktioner kan være af 2 typer:</a:t>
            </a:r>
          </a:p>
          <a:p>
            <a:pPr lvl="1"/>
            <a:r>
              <a:rPr lang="da-DK" dirty="0"/>
              <a:t>En </a:t>
            </a:r>
            <a:r>
              <a:rPr lang="da-DK" b="1" dirty="0" err="1">
                <a:solidFill>
                  <a:schemeClr val="bg2">
                    <a:lumMod val="50000"/>
                  </a:schemeClr>
                </a:solidFill>
              </a:rPr>
              <a:t>WebAktion</a:t>
            </a:r>
            <a:r>
              <a:rPr lang="da-DK" dirty="0"/>
              <a:t>, som udføres ved at åbne et browservindue med den tilknyttede url.</a:t>
            </a:r>
          </a:p>
          <a:p>
            <a:pPr lvl="1"/>
            <a:r>
              <a:rPr lang="da-DK" dirty="0"/>
              <a:t>En </a:t>
            </a:r>
            <a:r>
              <a:rPr lang="da-DK" b="1" dirty="0" err="1">
                <a:solidFill>
                  <a:schemeClr val="bg2">
                    <a:lumMod val="50000"/>
                  </a:schemeClr>
                </a:solidFill>
              </a:rPr>
              <a:t>ApiAktion</a:t>
            </a:r>
            <a:r>
              <a:rPr lang="da-DK" dirty="0"/>
              <a:t>, som udføres ved at kalde UdfoerAktion50.</a:t>
            </a:r>
          </a:p>
          <a:p>
            <a:pPr lvl="1"/>
            <a:endParaRPr lang="da-DK" dirty="0"/>
          </a:p>
          <a:p>
            <a:pPr lvl="1"/>
            <a:endParaRPr lang="da-DK" dirty="0"/>
          </a:p>
          <a:p>
            <a:pPr lvl="1"/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br>
              <a:rPr lang="da-DK" dirty="0"/>
            </a:br>
            <a:endParaRPr lang="da-DK" dirty="0"/>
          </a:p>
        </p:txBody>
      </p:sp>
      <p:pic>
        <p:nvPicPr>
          <p:cNvPr id="11" name="Billed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640" y="3756660"/>
            <a:ext cx="2343339" cy="1253241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379" y="128556"/>
            <a:ext cx="2914650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02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5a</a:t>
            </a:r>
            <a:r>
              <a:rPr lang="da-DK" dirty="0"/>
              <a:t> GUI INTEGRATION</a:t>
            </a:r>
            <a:endParaRPr lang="da-DK" sz="2700" dirty="0">
              <a:latin typeface="+mj-lt"/>
            </a:endParaRPr>
          </a:p>
        </p:txBody>
      </p:sp>
      <p:sp>
        <p:nvSpPr>
          <p:cNvPr id="7" name="Rektangel 6"/>
          <p:cNvSpPr/>
          <p:nvPr/>
        </p:nvSpPr>
        <p:spPr>
          <a:xfrm>
            <a:off x="165845" y="1012195"/>
            <a:ext cx="8798767" cy="26161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ApiMenuResultat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HentMenu50(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klientid,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ydernr,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initialer,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cpr);</a:t>
            </a:r>
            <a:endParaRPr lang="da-DK" sz="1100" dirty="0"/>
          </a:p>
        </p:txBody>
      </p:sp>
      <p:sp>
        <p:nvSpPr>
          <p:cNvPr id="8" name="Rektangel 7"/>
          <p:cNvSpPr/>
          <p:nvPr/>
        </p:nvSpPr>
        <p:spPr>
          <a:xfrm>
            <a:off x="179388" y="1411699"/>
            <a:ext cx="4345960" cy="76944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2B91AF"/>
                </a:solidFill>
                <a:latin typeface="Consolas" panose="020B0609020204030204" pitchFamily="49" charset="0"/>
              </a:rPr>
              <a:t>ApiMenuResultat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endParaRPr lang="da-DK" sz="11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List&lt;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ApiMenuPunkt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MenuPunkter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a-DK" sz="1100" dirty="0"/>
          </a:p>
        </p:txBody>
      </p:sp>
      <p:sp>
        <p:nvSpPr>
          <p:cNvPr id="9" name="Rektangel 8"/>
          <p:cNvSpPr/>
          <p:nvPr/>
        </p:nvSpPr>
        <p:spPr>
          <a:xfrm>
            <a:off x="179388" y="2281017"/>
            <a:ext cx="5484747" cy="161582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2B91AF"/>
                </a:solidFill>
                <a:latin typeface="Consolas" panose="020B0609020204030204" pitchFamily="49" charset="0"/>
              </a:rPr>
              <a:t>ApiMenuPunkt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Guid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Id {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Tekst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Beskrivelse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List&lt;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ApiMenuPunkt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UnderMenuPunkter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ApiPrioritet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Prioritet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;} 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      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ApiAktionType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Aktion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a-DK" sz="1100" dirty="0"/>
          </a:p>
        </p:txBody>
      </p:sp>
      <p:sp>
        <p:nvSpPr>
          <p:cNvPr id="10" name="Rektangel 9"/>
          <p:cNvSpPr/>
          <p:nvPr/>
        </p:nvSpPr>
        <p:spPr>
          <a:xfrm>
            <a:off x="3620278" y="3996721"/>
            <a:ext cx="3732245" cy="93871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2B91AF"/>
                </a:solidFill>
                <a:latin typeface="Consolas" panose="020B0609020204030204" pitchFamily="49" charset="0"/>
              </a:rPr>
              <a:t>ApiAktionType</a:t>
            </a:r>
            <a:endParaRPr lang="da-DK" sz="11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Uri </a:t>
            </a:r>
            <a:r>
              <a:rPr lang="en-US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WebAktion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ApiAktion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a-DK" sz="1100" dirty="0"/>
          </a:p>
        </p:txBody>
      </p:sp>
      <p:pic>
        <p:nvPicPr>
          <p:cNvPr id="11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9" y="999451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28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5b </a:t>
            </a:r>
            <a:r>
              <a:rPr lang="da-DK" dirty="0"/>
              <a:t>GUI INTEGRATION</a:t>
            </a:r>
            <a:endParaRPr lang="da-DK" sz="2700" dirty="0">
              <a:latin typeface="+mj-lt"/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254033" y="1176384"/>
            <a:ext cx="8785225" cy="26161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ApiAktionerResultat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HentAktioner50(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systemlogindtoken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klientid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? </a:t>
            </a:r>
            <a:r>
              <a:rPr lang="da-DK" sz="1100" strike="sngStrike" dirty="0" err="1">
                <a:solidFill>
                  <a:srgbClr val="000000"/>
                </a:solidFill>
                <a:latin typeface="Consolas" panose="020B0609020204030204" pitchFamily="49" charset="0"/>
              </a:rPr>
              <a:t>autohaandtermeddelelser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da-DK" sz="1100" dirty="0"/>
          </a:p>
        </p:txBody>
      </p:sp>
      <p:sp>
        <p:nvSpPr>
          <p:cNvPr id="3" name="Rektangel 2"/>
          <p:cNvSpPr/>
          <p:nvPr/>
        </p:nvSpPr>
        <p:spPr>
          <a:xfrm>
            <a:off x="254033" y="1590099"/>
            <a:ext cx="5019869" cy="1107996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2B91AF"/>
                </a:solidFill>
                <a:latin typeface="Consolas" panose="020B0609020204030204" pitchFamily="49" charset="0"/>
              </a:rPr>
              <a:t>ApiAktionerResultat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:ApiResultat</a:t>
            </a:r>
            <a:endParaRPr lang="da-DK" sz="11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        public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NaesteKald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     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List&lt;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ApiMeddelelse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&gt; Meddelelser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     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List&lt;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ApiAktionType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StraksAktioner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a-DK" sz="1100" dirty="0"/>
          </a:p>
        </p:txBody>
      </p:sp>
      <p:sp>
        <p:nvSpPr>
          <p:cNvPr id="4" name="Rektangel 3"/>
          <p:cNvSpPr/>
          <p:nvPr/>
        </p:nvSpPr>
        <p:spPr>
          <a:xfrm>
            <a:off x="254033" y="2850200"/>
            <a:ext cx="5122506" cy="161582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2B91AF"/>
                </a:solidFill>
                <a:latin typeface="Consolas" panose="020B0609020204030204" pitchFamily="49" charset="0"/>
              </a:rPr>
              <a:t>ApiMeddelelse</a:t>
            </a:r>
            <a:endParaRPr lang="da-DK" sz="11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Guid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Id {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ApiMeddelelsesType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MeddelelsesType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SynligSek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Overskrift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Tekst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100" dirty="0" err="1">
                <a:solidFill>
                  <a:srgbClr val="000000"/>
                </a:solidFill>
                <a:latin typeface="Consolas" panose="020B0609020204030204" pitchFamily="49" charset="0"/>
              </a:rPr>
              <a:t>ApiAktionType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 Aktion { </a:t>
            </a:r>
            <a:r>
              <a:rPr lang="da-DK" sz="11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1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1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a-DK" sz="1100" dirty="0"/>
          </a:p>
        </p:txBody>
      </p:sp>
      <p:pic>
        <p:nvPicPr>
          <p:cNvPr id="7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8" y="122694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49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Certificering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2"/>
          </p:nvPr>
        </p:nvSpPr>
        <p:spPr>
          <a:xfrm>
            <a:off x="358776" y="1081368"/>
            <a:ext cx="5716710" cy="4062132"/>
          </a:xfrm>
        </p:spPr>
        <p:txBody>
          <a:bodyPr/>
          <a:lstStyle/>
          <a:p>
            <a:r>
              <a:rPr lang="da-DK" sz="1200" dirty="0"/>
              <a:t>Systemer, der skal integrere med Sentinel, skal gennemføre en certificering</a:t>
            </a:r>
          </a:p>
          <a:p>
            <a:r>
              <a:rPr lang="da-DK" sz="1200" dirty="0"/>
              <a:t>Certificeringen foregår i et </a:t>
            </a:r>
            <a:r>
              <a:rPr lang="da-DK" sz="1200" dirty="0" err="1"/>
              <a:t>preprod</a:t>
            </a:r>
            <a:r>
              <a:rPr lang="da-DK" sz="1200" dirty="0"/>
              <a:t> miljø, hvor sundhed.dk giver adgang til en lokalserver installation, som journalsystemet skal integrere med under certificeringen</a:t>
            </a:r>
          </a:p>
          <a:p>
            <a:r>
              <a:rPr lang="da-DK" sz="1200" dirty="0"/>
              <a:t>Certificeringen består af en række </a:t>
            </a:r>
            <a:r>
              <a:rPr lang="da-DK" sz="1200" dirty="0" err="1"/>
              <a:t>use</a:t>
            </a:r>
            <a:r>
              <a:rPr lang="da-DK" sz="1200" dirty="0"/>
              <a:t>-cases, som alle skal gennemføres med det forventede resultat</a:t>
            </a:r>
          </a:p>
          <a:p>
            <a:r>
              <a:rPr lang="da-DK" sz="1200" dirty="0"/>
              <a:t>Inden certificering skal systemhuset have implementeret integrationen i </a:t>
            </a:r>
            <a:r>
              <a:rPr lang="da-DK" sz="1200" dirty="0" err="1"/>
              <a:t>hht</a:t>
            </a:r>
            <a:r>
              <a:rPr lang="da-DK" sz="1200" dirty="0"/>
              <a:t>. beskrivelsen i dokumentet </a:t>
            </a:r>
            <a:r>
              <a:rPr lang="de-DE" sz="1200" b="1" i="1" dirty="0"/>
              <a:t>Sentinel_5.1_webAPI_dokumentation.docx</a:t>
            </a:r>
            <a:r>
              <a:rPr lang="de-DE" sz="1200" dirty="0"/>
              <a:t>, </a:t>
            </a:r>
            <a:r>
              <a:rPr lang="de-DE" sz="1200" dirty="0" err="1"/>
              <a:t>og</a:t>
            </a:r>
            <a:r>
              <a:rPr lang="de-DE" sz="1200" dirty="0"/>
              <a:t> </a:t>
            </a:r>
            <a:r>
              <a:rPr lang="de-DE" sz="1200" dirty="0" err="1"/>
              <a:t>omfattende</a:t>
            </a:r>
            <a:r>
              <a:rPr lang="de-DE" sz="1200" dirty="0"/>
              <a:t> alle </a:t>
            </a:r>
            <a:r>
              <a:rPr lang="de-DE" sz="1200" dirty="0" err="1"/>
              <a:t>operationer</a:t>
            </a:r>
            <a:r>
              <a:rPr lang="de-DE" sz="1200" dirty="0"/>
              <a:t> </a:t>
            </a:r>
            <a:r>
              <a:rPr lang="de-DE" sz="1200" dirty="0" err="1"/>
              <a:t>krævet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specialet</a:t>
            </a:r>
            <a:r>
              <a:rPr lang="de-DE" sz="1200" dirty="0"/>
              <a:t> i </a:t>
            </a:r>
            <a:r>
              <a:rPr lang="de-DE" sz="1200" dirty="0" err="1"/>
              <a:t>regnearket</a:t>
            </a:r>
            <a:r>
              <a:rPr lang="de-DE" sz="1200" dirty="0"/>
              <a:t> </a:t>
            </a:r>
            <a:r>
              <a:rPr lang="de-DE" sz="1200" b="1" i="1" dirty="0"/>
              <a:t>DataIntegration_Fysioterapi_2025-01-07.xlsx</a:t>
            </a:r>
            <a:r>
              <a:rPr lang="de-DE" sz="1200" i="1" dirty="0"/>
              <a:t>.</a:t>
            </a:r>
          </a:p>
          <a:p>
            <a:r>
              <a:rPr lang="da-DK" sz="1200" dirty="0"/>
              <a:t>Inden endt </a:t>
            </a:r>
            <a:r>
              <a:rPr lang="da-DK" sz="1200" dirty="0" err="1"/>
              <a:t>kodecamp</a:t>
            </a:r>
            <a:r>
              <a:rPr lang="da-DK" sz="1200" dirty="0"/>
              <a:t> skal der aftales hvornår systemhuset forventer at være klar til certificering.</a:t>
            </a:r>
          </a:p>
          <a:p>
            <a:r>
              <a:rPr lang="da-DK" sz="1200" dirty="0"/>
              <a:t>Der udbetales et engangsbeløb efter endt certificering på 35.000 kr. inkl.. moms til hvert systemhus.</a:t>
            </a:r>
          </a:p>
          <a:p>
            <a:pPr marL="0" indent="0">
              <a:buNone/>
            </a:pPr>
            <a:endParaRPr lang="da-DK" sz="1200" dirty="0"/>
          </a:p>
          <a:p>
            <a:pPr marL="0" indent="0">
              <a:buNone/>
            </a:pPr>
            <a:endParaRPr lang="da-DK" sz="1200" dirty="0"/>
          </a:p>
          <a:p>
            <a:pPr lvl="1"/>
            <a:endParaRPr lang="da-DK" dirty="0"/>
          </a:p>
          <a:p>
            <a:pPr marL="0" indent="0">
              <a:buNone/>
            </a:pPr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pPr lvl="1"/>
            <a:endParaRPr lang="da-DK" b="1" dirty="0"/>
          </a:p>
          <a:p>
            <a:pPr marL="3429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1788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BB817-32D6-E3FE-7DC3-D013075C4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2BD736-785B-24D9-31BC-E10DCCEB9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Implementering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B5A295E-1AF1-FF1E-F248-D9D3F6467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8775" y="1081368"/>
            <a:ext cx="5567363" cy="4062132"/>
          </a:xfrm>
        </p:spPr>
        <p:txBody>
          <a:bodyPr/>
          <a:lstStyle/>
          <a:p>
            <a:r>
              <a:rPr lang="da-DK" sz="1200" dirty="0"/>
              <a:t>Der skal implementeres den integration som er beskrevet i</a:t>
            </a:r>
          </a:p>
          <a:p>
            <a:pPr lvl="1"/>
            <a:r>
              <a:rPr lang="de-DE" sz="1200" b="1" i="1" dirty="0"/>
              <a:t>Sentinel_5.1_webAPI_dokumentation.docx</a:t>
            </a:r>
          </a:p>
          <a:p>
            <a:pPr lvl="1"/>
            <a:r>
              <a:rPr lang="de-DE" sz="1200" dirty="0"/>
              <a:t>Og </a:t>
            </a:r>
            <a:r>
              <a:rPr lang="de-DE" sz="1200" b="1" i="1" dirty="0"/>
              <a:t>DataIntegration_Fysioterapi_2025-01-07.xlsx</a:t>
            </a:r>
            <a:endParaRPr lang="da-DK" sz="1200" dirty="0"/>
          </a:p>
          <a:p>
            <a:r>
              <a:rPr lang="da-DK" sz="1200" dirty="0"/>
              <a:t>Under implementeringen kan man frit kontakte </a:t>
            </a:r>
            <a:r>
              <a:rPr lang="da-DK" sz="1200" dirty="0" err="1"/>
              <a:t>sundhed.dk’s</a:t>
            </a:r>
            <a:r>
              <a:rPr lang="da-DK" sz="1200" dirty="0"/>
              <a:t> </a:t>
            </a:r>
            <a:r>
              <a:rPr lang="da-DK" sz="1200" dirty="0" err="1"/>
              <a:t>Sentinel</a:t>
            </a:r>
            <a:r>
              <a:rPr lang="da-DK" sz="1200" dirty="0"/>
              <a:t> udviklere via tlf. og mail, med opklarende spørgsmål.</a:t>
            </a:r>
          </a:p>
          <a:p>
            <a:r>
              <a:rPr lang="da-DK" sz="1200" dirty="0"/>
              <a:t>Der afholdes en </a:t>
            </a:r>
            <a:r>
              <a:rPr lang="da-DK" sz="1200" dirty="0" err="1"/>
              <a:t>kodecamp</a:t>
            </a:r>
            <a:r>
              <a:rPr lang="da-DK" sz="1200" dirty="0"/>
              <a:t>  d. 19.-20. feb. 2025</a:t>
            </a:r>
          </a:p>
          <a:p>
            <a:r>
              <a:rPr lang="da-DK" sz="1200" dirty="0"/>
              <a:t>Der er oprettet et Test site med </a:t>
            </a:r>
            <a:r>
              <a:rPr lang="da-DK" sz="1200" dirty="0" err="1"/>
              <a:t>Sentinel-API’et</a:t>
            </a:r>
            <a:r>
              <a:rPr lang="da-DK" sz="1200" dirty="0"/>
              <a:t> på adresserne:</a:t>
            </a:r>
          </a:p>
          <a:p>
            <a:pPr lvl="1"/>
            <a:r>
              <a:rPr lang="da-DK" sz="1200" dirty="0">
                <a:hlinkClick r:id="rId2"/>
              </a:rPr>
              <a:t>https://web.sentinel-test.dk/Services/SentinelJSonAPI.svc</a:t>
            </a:r>
            <a:endParaRPr lang="da-DK" sz="1200" dirty="0"/>
          </a:p>
          <a:p>
            <a:pPr lvl="1"/>
            <a:r>
              <a:rPr lang="da-DK" sz="1200" dirty="0">
                <a:hlinkClick r:id="rId3"/>
              </a:rPr>
              <a:t>https://web.sentinel-test.dk/Services/SentinelSoapAPI.svc</a:t>
            </a:r>
            <a:endParaRPr lang="da-DK" sz="1200" dirty="0"/>
          </a:p>
          <a:p>
            <a:pPr lvl="1"/>
            <a:r>
              <a:rPr lang="da-DK" sz="1200" dirty="0">
                <a:hlinkClick r:id="rId4"/>
              </a:rPr>
              <a:t>https://web.sentinel-test.dk/Services/SentinelJSonEnAPI.svc</a:t>
            </a:r>
            <a:endParaRPr lang="da-DK" sz="1200" dirty="0"/>
          </a:p>
          <a:p>
            <a:pPr lvl="1"/>
            <a:r>
              <a:rPr lang="da-DK" sz="1200" dirty="0">
                <a:hlinkClick r:id="rId5"/>
              </a:rPr>
              <a:t>https://web.sentinel-test.dk/Services/SentinelSoapEnAPI</a:t>
            </a:r>
            <a:r>
              <a:rPr lang="da-DK" sz="1200">
                <a:hlinkClick r:id="rId5"/>
              </a:rPr>
              <a:t>.svc</a:t>
            </a:r>
            <a:r>
              <a:rPr lang="da-DK" sz="1200"/>
              <a:t> </a:t>
            </a:r>
            <a:endParaRPr lang="da-DK" sz="1200" dirty="0"/>
          </a:p>
          <a:p>
            <a:r>
              <a:rPr lang="da-DK" sz="1200" dirty="0"/>
              <a:t>For at kunne teste op mod test sitet, skal følgende være på plads:</a:t>
            </a:r>
          </a:p>
          <a:p>
            <a:pPr lvl="1"/>
            <a:r>
              <a:rPr lang="da-DK" sz="1200" dirty="0"/>
              <a:t>Systemhuset skal sende en public key for det </a:t>
            </a:r>
            <a:r>
              <a:rPr lang="da-DK" sz="1200" dirty="0" err="1"/>
              <a:t>certificat</a:t>
            </a:r>
            <a:r>
              <a:rPr lang="da-DK" sz="1200" dirty="0"/>
              <a:t> som skal benyttes til tokenudveksling i test.</a:t>
            </a:r>
          </a:p>
          <a:p>
            <a:pPr lvl="1"/>
            <a:r>
              <a:rPr lang="da-DK" sz="1200" dirty="0"/>
              <a:t>Systemhuset skal sende et eller 2 ydernumre som ønskes benyttet til test.</a:t>
            </a:r>
          </a:p>
          <a:p>
            <a:pPr lvl="1"/>
            <a:r>
              <a:rPr lang="da-DK" sz="1200" dirty="0"/>
              <a:t>Systemhuset skal sende information om hvilket systemnavn de vil benytte i integrationen - de får efterfølgende returneret en systemkode som skal benyttes til tokenudveksling.</a:t>
            </a:r>
          </a:p>
          <a:p>
            <a:pPr marL="0" indent="0">
              <a:buNone/>
            </a:pPr>
            <a:endParaRPr lang="da-DK" sz="1200" dirty="0"/>
          </a:p>
          <a:p>
            <a:pPr lvl="1"/>
            <a:endParaRPr lang="da-DK" dirty="0"/>
          </a:p>
          <a:p>
            <a:pPr marL="0" indent="0">
              <a:buNone/>
            </a:pPr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pPr lvl="1"/>
            <a:endParaRPr lang="da-DK" b="1" dirty="0"/>
          </a:p>
          <a:p>
            <a:pPr marL="3429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9139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6C109-BCD2-056D-5A96-A93220079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4884E2-7FE4-60BD-F29D-F8CB6614A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Produktion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69D85D6C-0E1A-3D5A-4BDE-9AC83845C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8776" y="1081368"/>
            <a:ext cx="5496902" cy="4062132"/>
          </a:xfrm>
        </p:spPr>
        <p:txBody>
          <a:bodyPr/>
          <a:lstStyle/>
          <a:p>
            <a:pPr marL="0" indent="0">
              <a:buNone/>
            </a:pPr>
            <a:r>
              <a:rPr lang="da-DK" b="1" dirty="0"/>
              <a:t>Inden systemhuset kan i produktion, skal følgende være på plads:</a:t>
            </a:r>
          </a:p>
          <a:p>
            <a:pPr marL="0" indent="0">
              <a:buNone/>
            </a:pPr>
            <a:endParaRPr lang="da-DK" sz="1200" dirty="0"/>
          </a:p>
          <a:p>
            <a:pPr lvl="1"/>
            <a:r>
              <a:rPr lang="da-DK" sz="1200" dirty="0"/>
              <a:t>Der skal underskrives en samarbejdsaftale mellem systemhuset og Sentinel-Sunhed.dk.</a:t>
            </a:r>
          </a:p>
          <a:p>
            <a:pPr lvl="1"/>
            <a:r>
              <a:rPr lang="da-DK" sz="1200" dirty="0"/>
              <a:t>Systemhuset skal indsende en public key til det certifikat som skal benyttes til tokenudveksling i produktionen.</a:t>
            </a:r>
          </a:p>
          <a:p>
            <a:pPr lvl="1"/>
            <a:r>
              <a:rPr lang="da-DK" sz="1200" dirty="0"/>
              <a:t>Systemhuset skal indsende en komma separeret liste over ydernumre som de skal gå i produktion med.</a:t>
            </a:r>
          </a:p>
          <a:p>
            <a:endParaRPr lang="da-DK" sz="1200" dirty="0"/>
          </a:p>
          <a:p>
            <a:pPr marL="0" indent="0">
              <a:buNone/>
            </a:pPr>
            <a:endParaRPr lang="da-DK" sz="1200" dirty="0"/>
          </a:p>
          <a:p>
            <a:pPr lvl="1"/>
            <a:endParaRPr lang="da-DK" dirty="0"/>
          </a:p>
          <a:p>
            <a:pPr marL="0" indent="0">
              <a:buNone/>
            </a:pPr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pPr lvl="1"/>
            <a:endParaRPr lang="da-DK" b="1" dirty="0"/>
          </a:p>
          <a:p>
            <a:pPr marL="3429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0121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da-DK" dirty="0"/>
              <a:t>  API KALD</a:t>
            </a:r>
            <a:endParaRPr lang="da-DK" sz="2700" dirty="0">
              <a:latin typeface="+mj-lt"/>
            </a:endParaRPr>
          </a:p>
        </p:txBody>
      </p:sp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45706"/>
            <a:ext cx="180657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1"/>
              <a:ext cx="1469019" cy="788375"/>
              <a:chOff x="2779" y="2875"/>
              <a:chExt cx="689" cy="503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/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4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/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/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/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72415" y="1305864"/>
              <a:ext cx="1081043" cy="720839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  <a:cs typeface="Arial" panose="020B0604020202020204" pitchFamily="34" charset="0"/>
                </a:rPr>
                <a:t>Journal</a:t>
              </a:r>
              <a:r>
                <a:rPr lang="da-DK" altLang="da-DK" dirty="0">
                  <a:latin typeface="+mj-lt"/>
                </a:rPr>
                <a:t>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  <a:cs typeface="Arial" panose="020B0604020202020204" pitchFamily="34" charset="0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/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63" y="3577"/>
                <a:ext cx="458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/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/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/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/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flipH="1" flipV="1">
            <a:off x="2664121" y="2663967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flipH="1">
            <a:off x="2644589" y="1623060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63" y="3577"/>
                <a:ext cx="458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/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/>
                  <a:t>Sentine-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/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/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286250" y="1443239"/>
              <a:ext cx="996950" cy="365125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/>
                <a:t>Popup</a:t>
              </a:r>
              <a:endParaRPr lang="da-DK" altLang="da-DK" dirty="0"/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/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/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/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/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sp>
        <p:nvSpPr>
          <p:cNvPr id="68" name="Text Box 41"/>
          <p:cNvSpPr txBox="1">
            <a:spLocks noChangeArrowheads="1"/>
          </p:cNvSpPr>
          <p:nvPr/>
        </p:nvSpPr>
        <p:spPr bwMode="auto">
          <a:xfrm rot="20280000">
            <a:off x="2778110" y="2795059"/>
            <a:ext cx="633509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JSON</a:t>
            </a:r>
          </a:p>
        </p:txBody>
      </p:sp>
      <p:sp>
        <p:nvSpPr>
          <p:cNvPr id="69" name="Text Box 41"/>
          <p:cNvSpPr txBox="1">
            <a:spLocks noChangeArrowheads="1"/>
          </p:cNvSpPr>
          <p:nvPr/>
        </p:nvSpPr>
        <p:spPr bwMode="auto">
          <a:xfrm rot="20280000">
            <a:off x="3262280" y="2975838"/>
            <a:ext cx="633509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AJAX</a:t>
            </a:r>
          </a:p>
        </p:txBody>
      </p:sp>
      <p:sp>
        <p:nvSpPr>
          <p:cNvPr id="70" name="Text Box 41"/>
          <p:cNvSpPr txBox="1">
            <a:spLocks noChangeArrowheads="1"/>
          </p:cNvSpPr>
          <p:nvPr/>
        </p:nvSpPr>
        <p:spPr bwMode="auto">
          <a:xfrm rot="20280000">
            <a:off x="2532099" y="3300529"/>
            <a:ext cx="633509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SOAP</a:t>
            </a:r>
          </a:p>
        </p:txBody>
      </p:sp>
      <p:sp>
        <p:nvSpPr>
          <p:cNvPr id="71" name="Text Box 41"/>
          <p:cNvSpPr txBox="1">
            <a:spLocks noChangeArrowheads="1"/>
          </p:cNvSpPr>
          <p:nvPr/>
        </p:nvSpPr>
        <p:spPr bwMode="auto">
          <a:xfrm rot="20280000">
            <a:off x="2679126" y="3695722"/>
            <a:ext cx="770762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DANSK</a:t>
            </a:r>
          </a:p>
        </p:txBody>
      </p:sp>
      <p:sp>
        <p:nvSpPr>
          <p:cNvPr id="72" name="Text Box 41"/>
          <p:cNvSpPr txBox="1">
            <a:spLocks noChangeArrowheads="1"/>
          </p:cNvSpPr>
          <p:nvPr/>
        </p:nvSpPr>
        <p:spPr bwMode="auto">
          <a:xfrm rot="20280000">
            <a:off x="3510180" y="3186211"/>
            <a:ext cx="858265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ENGLISH</a:t>
            </a:r>
          </a:p>
        </p:txBody>
      </p:sp>
      <p:sp>
        <p:nvSpPr>
          <p:cNvPr id="76" name="Text Box 41"/>
          <p:cNvSpPr txBox="1">
            <a:spLocks noChangeArrowheads="1"/>
          </p:cNvSpPr>
          <p:nvPr/>
        </p:nvSpPr>
        <p:spPr bwMode="auto">
          <a:xfrm rot="20280000">
            <a:off x="3655203" y="2203667"/>
            <a:ext cx="1201337" cy="50077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 err="1"/>
              <a:t>Javascript</a:t>
            </a:r>
            <a:r>
              <a:rPr lang="da-DK" altLang="da-DK" sz="1100" dirty="0"/>
              <a:t> </a:t>
            </a:r>
            <a:r>
              <a:rPr lang="da-DK" altLang="da-DK" sz="1100" i="1" dirty="0"/>
              <a:t>”reference” </a:t>
            </a:r>
            <a:r>
              <a:rPr lang="da-DK" altLang="da-DK" sz="1100" dirty="0"/>
              <a:t>implementering</a:t>
            </a:r>
          </a:p>
        </p:txBody>
      </p:sp>
      <p:sp>
        <p:nvSpPr>
          <p:cNvPr id="79" name="Text Box 41"/>
          <p:cNvSpPr txBox="1">
            <a:spLocks noChangeArrowheads="1"/>
          </p:cNvSpPr>
          <p:nvPr/>
        </p:nvSpPr>
        <p:spPr bwMode="auto">
          <a:xfrm rot="20280000">
            <a:off x="1971977" y="3175773"/>
            <a:ext cx="633509" cy="229936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da-DK" altLang="da-DK" sz="1100" dirty="0"/>
              <a:t>WSDL</a:t>
            </a:r>
          </a:p>
        </p:txBody>
      </p:sp>
    </p:spTree>
    <p:extLst>
      <p:ext uri="{BB962C8B-B14F-4D97-AF65-F5344CB8AC3E}">
        <p14:creationId xmlns:p14="http://schemas.microsoft.com/office/powerpoint/2010/main" val="251913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 animBg="1"/>
      <p:bldP spid="76" grpId="0" animBg="1"/>
      <p:bldP spid="7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5"/>
          <p:cNvSpPr txBox="1"/>
          <p:nvPr/>
        </p:nvSpPr>
        <p:spPr>
          <a:xfrm>
            <a:off x="1076260" y="2990722"/>
            <a:ext cx="3074276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da-DK" sz="8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LIVE DEMO</a:t>
            </a:r>
            <a:endParaRPr lang="da-DK" sz="8000" b="1" dirty="0"/>
          </a:p>
        </p:txBody>
      </p:sp>
    </p:spTree>
    <p:extLst>
      <p:ext uri="{BB962C8B-B14F-4D97-AF65-F5344CB8AC3E}">
        <p14:creationId xmlns:p14="http://schemas.microsoft.com/office/powerpoint/2010/main" val="133561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Eventuelt</a:t>
            </a:r>
            <a:endParaRPr lang="da-DK" sz="2700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a-DK" dirty="0"/>
          </a:p>
          <a:p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342900" lvl="1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  <a:p>
            <a:pPr lvl="1"/>
            <a:endParaRPr lang="da-DK" dirty="0"/>
          </a:p>
          <a:p>
            <a:pPr marL="342900" lvl="1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7541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0CAF8-A4B7-9269-D0C5-31D6901E3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1F9E2-64FA-E09F-EB7B-460F717A4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da-DK" dirty="0"/>
              <a:t>  API KALD</a:t>
            </a:r>
            <a:endParaRPr lang="da-DK" sz="2700" dirty="0">
              <a:latin typeface="+mj-lt"/>
            </a:endParaRP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B5EAEF3-6B3A-5632-A27C-BA8868A398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8775" y="1081368"/>
            <a:ext cx="5567363" cy="4062132"/>
          </a:xfrm>
        </p:spPr>
        <p:txBody>
          <a:bodyPr/>
          <a:lstStyle/>
          <a:p>
            <a:pPr marL="0" indent="0">
              <a:buNone/>
            </a:pPr>
            <a:r>
              <a:rPr lang="da-DK" sz="1600" b="1" dirty="0"/>
              <a:t>API operationer er opdelt i følgende kategorier:</a:t>
            </a:r>
          </a:p>
          <a:p>
            <a:pPr marL="0" indent="0">
              <a:buNone/>
            </a:pPr>
            <a:endParaRPr lang="da-DK" sz="1600" dirty="0"/>
          </a:p>
          <a:p>
            <a:pPr lvl="1"/>
            <a:r>
              <a:rPr lang="da-DK" sz="1600" dirty="0"/>
              <a:t>SSO token udveksling</a:t>
            </a:r>
          </a:p>
          <a:p>
            <a:pPr lvl="2"/>
            <a:r>
              <a:rPr lang="da-DK" sz="1600" dirty="0"/>
              <a:t>System/klient </a:t>
            </a:r>
            <a:r>
              <a:rPr lang="da-DK" sz="1600" dirty="0" err="1"/>
              <a:t>logind</a:t>
            </a:r>
            <a:endParaRPr lang="da-DK" sz="1600" dirty="0"/>
          </a:p>
          <a:p>
            <a:pPr lvl="1"/>
            <a:r>
              <a:rPr lang="da-DK" sz="1600" dirty="0"/>
              <a:t>Data integration</a:t>
            </a:r>
          </a:p>
          <a:p>
            <a:pPr lvl="2"/>
            <a:r>
              <a:rPr lang="da-DK" sz="1600" dirty="0"/>
              <a:t>Stamdata, Diagnoser, Ydelser,…</a:t>
            </a:r>
          </a:p>
          <a:p>
            <a:pPr lvl="1"/>
            <a:r>
              <a:rPr lang="da-DK" sz="1600" dirty="0"/>
              <a:t>Events integration</a:t>
            </a:r>
          </a:p>
          <a:p>
            <a:pPr lvl="2"/>
            <a:r>
              <a:rPr lang="da-DK" sz="1600" dirty="0"/>
              <a:t>Bruger </a:t>
            </a:r>
            <a:r>
              <a:rPr lang="da-DK" sz="1600" dirty="0" err="1"/>
              <a:t>logind</a:t>
            </a:r>
            <a:r>
              <a:rPr lang="da-DK" sz="1600" dirty="0"/>
              <a:t>/</a:t>
            </a:r>
            <a:r>
              <a:rPr lang="da-DK" sz="1600" dirty="0" err="1"/>
              <a:t>logud</a:t>
            </a:r>
            <a:r>
              <a:rPr lang="da-DK" sz="1600" dirty="0"/>
              <a:t>, </a:t>
            </a:r>
            <a:r>
              <a:rPr lang="da-DK" sz="1600" dirty="0" err="1"/>
              <a:t>aabnerjournal,lukkerjournal</a:t>
            </a:r>
            <a:r>
              <a:rPr lang="da-DK" sz="1600" dirty="0"/>
              <a:t>,…</a:t>
            </a:r>
          </a:p>
          <a:p>
            <a:pPr lvl="1"/>
            <a:r>
              <a:rPr lang="da-DK" sz="1600" dirty="0"/>
              <a:t>GUI integration</a:t>
            </a:r>
          </a:p>
          <a:p>
            <a:pPr lvl="2"/>
            <a:r>
              <a:rPr lang="da-DK" sz="1600" dirty="0"/>
              <a:t>Menuer, meddelelser og aktioner</a:t>
            </a:r>
          </a:p>
          <a:p>
            <a:endParaRPr lang="da-DK" sz="1600" dirty="0"/>
          </a:p>
          <a:p>
            <a:endParaRPr lang="da-DK" sz="1600" dirty="0"/>
          </a:p>
          <a:p>
            <a:endParaRPr lang="da-DK" sz="1600" dirty="0"/>
          </a:p>
          <a:p>
            <a:pPr marL="0" indent="0">
              <a:buNone/>
            </a:pPr>
            <a:endParaRPr lang="da-DK" sz="1600" dirty="0"/>
          </a:p>
          <a:p>
            <a:pPr lvl="1"/>
            <a:endParaRPr lang="da-DK" dirty="0"/>
          </a:p>
          <a:p>
            <a:pPr marL="0" indent="0">
              <a:buNone/>
            </a:pPr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endParaRPr lang="da-DK" b="1" dirty="0"/>
          </a:p>
          <a:p>
            <a:pPr lvl="1"/>
            <a:endParaRPr lang="da-DK" b="1" dirty="0"/>
          </a:p>
          <a:p>
            <a:pPr marL="342900" lvl="1" indent="0">
              <a:buNone/>
            </a:pPr>
            <a:endParaRPr lang="da-DK" b="1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4596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A7A7A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5"/>
          <p:cNvSpPr txBox="1"/>
          <p:nvPr/>
        </p:nvSpPr>
        <p:spPr>
          <a:xfrm>
            <a:off x="2798380" y="1552905"/>
            <a:ext cx="3074276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da-DK" sz="8000" b="1" dirty="0"/>
              <a:t>SYSTEM LOGIND</a:t>
            </a:r>
          </a:p>
          <a:p>
            <a:pPr algn="ctr"/>
            <a:r>
              <a:rPr lang="da-DK" sz="4800" b="1" dirty="0"/>
              <a:t>SERVER OG KLIENT</a:t>
            </a:r>
          </a:p>
          <a:p>
            <a:pPr algn="l"/>
            <a:endParaRPr lang="da-DK" sz="8000" b="1" dirty="0"/>
          </a:p>
        </p:txBody>
      </p:sp>
    </p:spTree>
    <p:extLst>
      <p:ext uri="{BB962C8B-B14F-4D97-AF65-F5344CB8AC3E}">
        <p14:creationId xmlns:p14="http://schemas.microsoft.com/office/powerpoint/2010/main" val="1322370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1a</a:t>
            </a:r>
            <a:r>
              <a:rPr lang="da-DK" dirty="0">
                <a:latin typeface="+mj-lt"/>
              </a:rPr>
              <a:t>  SYSTEM LOGIND</a:t>
            </a:r>
            <a:endParaRPr lang="da-DK" sz="2700" dirty="0">
              <a:latin typeface="+mj-lt"/>
            </a:endParaRPr>
          </a:p>
        </p:txBody>
      </p:sp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45706"/>
            <a:ext cx="180657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72415" y="1305864"/>
              <a:ext cx="1081043" cy="720839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flipH="1" flipV="1">
            <a:off x="2664121" y="2663967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flipH="1">
            <a:off x="2644589" y="1623060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>
                    <a:latin typeface="+mj-lt"/>
                  </a:rPr>
                  <a:t>Sentine-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>
            <a:off x="2503749" y="3713840"/>
            <a:ext cx="1949611" cy="22080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35761" y="3366865"/>
            <a:ext cx="2176308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      GenererSystemLogindNøgle50 </a:t>
            </a:r>
          </a:p>
        </p:txBody>
      </p:sp>
      <p:cxnSp>
        <p:nvCxnSpPr>
          <p:cNvPr id="47" name="Lige pilforbindelse 46"/>
          <p:cNvCxnSpPr/>
          <p:nvPr/>
        </p:nvCxnSpPr>
        <p:spPr>
          <a:xfrm flipH="1" flipV="1">
            <a:off x="2545263" y="3906902"/>
            <a:ext cx="1769714" cy="2520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840018" y="4028204"/>
            <a:ext cx="1079236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SystemNøgle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3517815" y="3683423"/>
            <a:ext cx="3922959" cy="53463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  <a:cs typeface="Arial" panose="020B0604020202020204" pitchFamily="34" charset="0"/>
              </a:rPr>
              <a:t>Systemnøglen er krypteret med et aftalt certifikat, og skal dekrypteres og benyttes til det egentlige system </a:t>
            </a:r>
            <a:r>
              <a:rPr lang="da-DK" altLang="da-DK" sz="1100" dirty="0" err="1">
                <a:latin typeface="+mj-lt"/>
                <a:cs typeface="Arial" panose="020B0604020202020204" pitchFamily="34" charset="0"/>
              </a:rPr>
              <a:t>logind</a:t>
            </a:r>
            <a:r>
              <a:rPr lang="da-DK" altLang="da-DK" sz="1100" dirty="0">
                <a:latin typeface="+mj-lt"/>
                <a:cs typeface="Arial" panose="020B0604020202020204" pitchFamily="34" charset="0"/>
              </a:rPr>
              <a:t> (se 1b)</a:t>
            </a:r>
          </a:p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 err="1">
                <a:latin typeface="+mj-lt"/>
                <a:cs typeface="Arial" panose="020B0604020202020204" pitchFamily="34" charset="0"/>
              </a:rPr>
              <a:t>SystemNøglen</a:t>
            </a:r>
            <a:r>
              <a:rPr lang="da-DK" altLang="da-DK" sz="1100" dirty="0">
                <a:latin typeface="+mj-lt"/>
                <a:cs typeface="Arial" panose="020B0604020202020204" pitchFamily="34" charset="0"/>
              </a:rPr>
              <a:t> er en tidsbegrænset engangsnøgle.</a:t>
            </a:r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 rot="20280000">
            <a:off x="2791943" y="2197098"/>
            <a:ext cx="4044547" cy="37382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  <a:cs typeface="Arial" panose="020B0604020202020204" pitchFamily="34" charset="0"/>
              </a:rPr>
              <a:t>Der benyttes et systemnavn og et udleveret system kodeord i dette kald.</a:t>
            </a:r>
          </a:p>
        </p:txBody>
      </p:sp>
    </p:spTree>
    <p:extLst>
      <p:ext uri="{BB962C8B-B14F-4D97-AF65-F5344CB8AC3E}">
        <p14:creationId xmlns:p14="http://schemas.microsoft.com/office/powerpoint/2010/main" val="396125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5" grpId="0" animBg="1"/>
      <p:bldP spid="57" grpId="0" animBg="1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1b</a:t>
            </a:r>
            <a:r>
              <a:rPr lang="da-DK" dirty="0">
                <a:latin typeface="+mj-lt"/>
              </a:rPr>
              <a:t>  SYSTEM LOGIND</a:t>
            </a:r>
            <a:endParaRPr lang="da-DK" sz="2700" dirty="0">
              <a:latin typeface="+mj-lt"/>
            </a:endParaRPr>
          </a:p>
        </p:txBody>
      </p:sp>
      <p:sp>
        <p:nvSpPr>
          <p:cNvPr id="136" name="Line 42"/>
          <p:cNvSpPr>
            <a:spLocks noChangeShapeType="1"/>
          </p:cNvSpPr>
          <p:nvPr/>
        </p:nvSpPr>
        <p:spPr bwMode="auto">
          <a:xfrm flipH="1">
            <a:off x="491332" y="934244"/>
            <a:ext cx="6350" cy="2057400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491332" y="3151982"/>
            <a:ext cx="1" cy="1743868"/>
          </a:xfrm>
          <a:prstGeom prst="line">
            <a:avLst/>
          </a:prstGeom>
          <a:noFill/>
          <a:ln w="50800">
            <a:solidFill>
              <a:srgbClr val="7AABD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sp>
        <p:nvSpPr>
          <p:cNvPr id="138" name="Text Box 45"/>
          <p:cNvSpPr txBox="1">
            <a:spLocks noChangeArrowheads="1"/>
          </p:cNvSpPr>
          <p:nvPr/>
        </p:nvSpPr>
        <p:spPr bwMode="auto">
          <a:xfrm rot="16200000">
            <a:off x="-688179" y="1748631"/>
            <a:ext cx="200818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Klient maskine</a:t>
            </a:r>
          </a:p>
        </p:txBody>
      </p:sp>
      <p:sp>
        <p:nvSpPr>
          <p:cNvPr id="139" name="Text Box 46"/>
          <p:cNvSpPr txBox="1">
            <a:spLocks noChangeArrowheads="1"/>
          </p:cNvSpPr>
          <p:nvPr/>
        </p:nvSpPr>
        <p:spPr bwMode="auto">
          <a:xfrm rot="16200000">
            <a:off x="-574277" y="3745706"/>
            <a:ext cx="1806576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 typeface="Symbol" panose="05050102010706020507" pitchFamily="18" charset="2"/>
              <a:buNone/>
            </a:pPr>
            <a:r>
              <a:rPr lang="da-DK" altLang="da-DK" dirty="0">
                <a:solidFill>
                  <a:srgbClr val="7AABDE"/>
                </a:solidFill>
                <a:latin typeface="+mj-lt"/>
              </a:rPr>
              <a:t>Lokal server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757054" y="1209097"/>
            <a:ext cx="1887537" cy="3887966"/>
            <a:chOff x="757054" y="1209097"/>
            <a:chExt cx="1887537" cy="3887966"/>
          </a:xfrm>
        </p:grpSpPr>
        <p:pic>
          <p:nvPicPr>
            <p:cNvPr id="116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054" y="1209097"/>
              <a:ext cx="1887537" cy="15287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3" name="Group 16"/>
            <p:cNvGrpSpPr>
              <a:grpSpLocks/>
            </p:cNvGrpSpPr>
            <p:nvPr/>
          </p:nvGrpSpPr>
          <p:grpSpPr bwMode="auto">
            <a:xfrm>
              <a:off x="991901" y="3473253"/>
              <a:ext cx="1469019" cy="673959"/>
              <a:chOff x="2779" y="2875"/>
              <a:chExt cx="689" cy="430"/>
            </a:xfrm>
          </p:grpSpPr>
          <p:sp>
            <p:nvSpPr>
              <p:cNvPr id="12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12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Journal system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server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 rot="20280000">
              <a:off x="1372415" y="1305864"/>
              <a:ext cx="1081043" cy="720839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Journal </a:t>
              </a:r>
            </a:p>
            <a:p>
              <a:pPr algn="ctr"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>
                  <a:latin typeface="+mj-lt"/>
                </a:rPr>
                <a:t>system</a:t>
              </a:r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V="1">
              <a:off x="1693944" y="2726924"/>
              <a:ext cx="8689" cy="736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grpSp>
          <p:nvGrpSpPr>
            <p:cNvPr id="52" name="Group 4"/>
            <p:cNvGrpSpPr>
              <a:grpSpLocks/>
            </p:cNvGrpSpPr>
            <p:nvPr/>
          </p:nvGrpSpPr>
          <p:grpSpPr bwMode="auto">
            <a:xfrm>
              <a:off x="1203370" y="4100113"/>
              <a:ext cx="996951" cy="996950"/>
              <a:chOff x="2903" y="3348"/>
              <a:chExt cx="628" cy="628"/>
            </a:xfrm>
          </p:grpSpPr>
          <p:graphicFrame>
            <p:nvGraphicFramePr>
              <p:cNvPr id="53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53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dirty="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Journal 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 dirty="0">
                    <a:latin typeface="+mj-lt"/>
                  </a:rPr>
                  <a:t>system</a:t>
                </a:r>
              </a:p>
            </p:txBody>
          </p:sp>
        </p:grp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1702633" y="3975017"/>
              <a:ext cx="0" cy="3243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grpSp>
        <p:nvGrpSpPr>
          <p:cNvPr id="9" name="Gruppe 8"/>
          <p:cNvGrpSpPr/>
          <p:nvPr/>
        </p:nvGrpSpPr>
        <p:grpSpPr>
          <a:xfrm>
            <a:off x="2433202" y="3068199"/>
            <a:ext cx="2572695" cy="1780774"/>
            <a:chOff x="1419580" y="2945845"/>
            <a:chExt cx="2572695" cy="1780774"/>
          </a:xfrm>
        </p:grpSpPr>
        <p:grpSp>
          <p:nvGrpSpPr>
            <p:cNvPr id="61" name="Group 35"/>
            <p:cNvGrpSpPr>
              <a:grpSpLocks/>
            </p:cNvGrpSpPr>
            <p:nvPr/>
          </p:nvGrpSpPr>
          <p:grpSpPr bwMode="auto">
            <a:xfrm>
              <a:off x="3491730" y="2945845"/>
              <a:ext cx="500545" cy="1780774"/>
              <a:chOff x="3982" y="2602"/>
              <a:chExt cx="149" cy="904"/>
            </a:xfrm>
          </p:grpSpPr>
          <p:sp>
            <p:nvSpPr>
              <p:cNvPr id="62" name="Oval 36"/>
              <p:cNvSpPr>
                <a:spLocks noChangeArrowheads="1"/>
              </p:cNvSpPr>
              <p:nvPr/>
            </p:nvSpPr>
            <p:spPr bwMode="auto">
              <a:xfrm>
                <a:off x="3982" y="2602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3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792"/>
                <a:ext cx="105" cy="4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Webservice</a:t>
                </a:r>
              </a:p>
            </p:txBody>
          </p:sp>
        </p:grpSp>
        <p:sp>
          <p:nvSpPr>
            <p:cNvPr id="73" name="Line 54"/>
            <p:cNvSpPr>
              <a:spLocks noChangeShapeType="1"/>
            </p:cNvSpPr>
            <p:nvPr/>
          </p:nvSpPr>
          <p:spPr bwMode="auto">
            <a:xfrm flipH="1">
              <a:off x="1419580" y="3721266"/>
              <a:ext cx="2022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4" name="Line 54"/>
          <p:cNvSpPr>
            <a:spLocks noChangeShapeType="1"/>
          </p:cNvSpPr>
          <p:nvPr/>
        </p:nvSpPr>
        <p:spPr bwMode="auto">
          <a:xfrm flipH="1" flipV="1">
            <a:off x="2664121" y="2663967"/>
            <a:ext cx="1820593" cy="8994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6" name="Gruppe 5"/>
          <p:cNvGrpSpPr/>
          <p:nvPr/>
        </p:nvGrpSpPr>
        <p:grpSpPr>
          <a:xfrm>
            <a:off x="4760567" y="414216"/>
            <a:ext cx="1927298" cy="2901844"/>
            <a:chOff x="3562276" y="406399"/>
            <a:chExt cx="1927298" cy="2901844"/>
          </a:xfrm>
        </p:grpSpPr>
        <p:pic>
          <p:nvPicPr>
            <p:cNvPr id="4" name="Billed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2276" y="406399"/>
              <a:ext cx="1927298" cy="1827175"/>
            </a:xfrm>
            <a:prstGeom prst="rect">
              <a:avLst/>
            </a:prstGeom>
            <a:effectLst>
              <a:outerShdw blurRad="584200" dist="50800" dir="5400000" algn="ctr" rotWithShape="0">
                <a:srgbClr val="000000">
                  <a:alpha val="43137"/>
                </a:srgbClr>
              </a:outerShdw>
            </a:effectLst>
          </p:spPr>
        </p:pic>
        <p:grpSp>
          <p:nvGrpSpPr>
            <p:cNvPr id="64" name="Group 35"/>
            <p:cNvGrpSpPr>
              <a:grpSpLocks/>
            </p:cNvGrpSpPr>
            <p:nvPr/>
          </p:nvGrpSpPr>
          <p:grpSpPr bwMode="auto">
            <a:xfrm rot="5400000">
              <a:off x="4321455" y="2167584"/>
              <a:ext cx="500545" cy="1780774"/>
              <a:chOff x="3989" y="2583"/>
              <a:chExt cx="149" cy="904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3989" y="2583"/>
                <a:ext cx="149" cy="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66" name="Text Box 37"/>
              <p:cNvSpPr txBox="1">
                <a:spLocks noChangeArrowheads="1"/>
              </p:cNvSpPr>
              <p:nvPr/>
            </p:nvSpPr>
            <p:spPr bwMode="auto">
              <a:xfrm rot="10800000">
                <a:off x="4005" y="2857"/>
                <a:ext cx="105" cy="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400" dirty="0">
                    <a:latin typeface="+mj-lt"/>
                  </a:rPr>
                  <a:t>Website</a:t>
                </a:r>
              </a:p>
            </p:txBody>
          </p:sp>
        </p:grpSp>
        <p:sp>
          <p:nvSpPr>
            <p:cNvPr id="75" name="Line 54"/>
            <p:cNvSpPr>
              <a:spLocks noChangeShapeType="1"/>
            </p:cNvSpPr>
            <p:nvPr/>
          </p:nvSpPr>
          <p:spPr bwMode="auto">
            <a:xfrm>
              <a:off x="4499860" y="2207195"/>
              <a:ext cx="0" cy="6542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</p:grpSp>
      <p:sp>
        <p:nvSpPr>
          <p:cNvPr id="77" name="Line 54"/>
          <p:cNvSpPr>
            <a:spLocks noChangeShapeType="1"/>
          </p:cNvSpPr>
          <p:nvPr/>
        </p:nvSpPr>
        <p:spPr bwMode="auto">
          <a:xfrm flipH="1">
            <a:off x="2644589" y="1623060"/>
            <a:ext cx="2156286" cy="31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a-DK">
              <a:latin typeface="+mj-lt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4827316" y="670006"/>
            <a:ext cx="1698625" cy="4453128"/>
            <a:chOff x="3629025" y="662189"/>
            <a:chExt cx="1698625" cy="4453128"/>
          </a:xfrm>
        </p:grpSpPr>
        <p:grpSp>
          <p:nvGrpSpPr>
            <p:cNvPr id="111" name="Group 4"/>
            <p:cNvGrpSpPr>
              <a:grpSpLocks/>
            </p:cNvGrpSpPr>
            <p:nvPr/>
          </p:nvGrpSpPr>
          <p:grpSpPr bwMode="auto">
            <a:xfrm>
              <a:off x="4173221" y="4118367"/>
              <a:ext cx="996950" cy="996950"/>
              <a:chOff x="2903" y="3348"/>
              <a:chExt cx="628" cy="628"/>
            </a:xfrm>
          </p:grpSpPr>
          <p:graphicFrame>
            <p:nvGraphicFramePr>
              <p:cNvPr id="112" name="Object 5"/>
              <p:cNvGraphicFramePr>
                <a:graphicFrameLocks noChangeAspect="1"/>
              </p:cNvGraphicFramePr>
              <p:nvPr/>
            </p:nvGraphicFramePr>
            <p:xfrm>
              <a:off x="2903" y="3348"/>
              <a:ext cx="628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Visio" r:id="rId3" imgW="996375" imgH="996375" progId="Visio.Drawing.6">
                      <p:embed/>
                    </p:oleObj>
                  </mc:Choice>
                  <mc:Fallback>
                    <p:oleObj name="Visio" r:id="rId3" imgW="996375" imgH="996375" progId="Visio.Drawing.6">
                      <p:embed/>
                      <p:pic>
                        <p:nvPicPr>
                          <p:cNvPr id="112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3" y="3348"/>
                            <a:ext cx="628" cy="62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 algn="ctr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3" name="Text Box 6"/>
              <p:cNvSpPr txBox="1">
                <a:spLocks noChangeArrowheads="1"/>
              </p:cNvSpPr>
              <p:nvPr/>
            </p:nvSpPr>
            <p:spPr bwMode="auto">
              <a:xfrm>
                <a:off x="2974" y="3577"/>
                <a:ext cx="437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>
                    <a:latin typeface="+mj-lt"/>
                  </a:rPr>
                  <a:t>Database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>
                    <a:latin typeface="+mj-lt"/>
                  </a:rPr>
                  <a:t>Sentine-</a:t>
                </a:r>
              </a:p>
              <a:p>
                <a:pPr algn="ctr" eaLnBrk="1" hangingPunct="1">
                  <a:lnSpc>
                    <a:spcPct val="80000"/>
                  </a:lnSpc>
                  <a:buFont typeface="Symbol" panose="05050102010706020507" pitchFamily="18" charset="2"/>
                  <a:buNone/>
                </a:pPr>
                <a:r>
                  <a:rPr lang="da-DK" altLang="da-DK" sz="1000" b="1">
                    <a:latin typeface="+mj-lt"/>
                  </a:rPr>
                  <a:t>Lokal</a:t>
                </a:r>
              </a:p>
            </p:txBody>
          </p:sp>
        </p:grpSp>
        <p:pic>
          <p:nvPicPr>
            <p:cNvPr id="115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025" y="662189"/>
              <a:ext cx="1241425" cy="143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9" name="Line 32"/>
            <p:cNvSpPr>
              <a:spLocks noChangeShapeType="1"/>
            </p:cNvSpPr>
            <p:nvPr/>
          </p:nvSpPr>
          <p:spPr bwMode="auto">
            <a:xfrm flipH="1">
              <a:off x="4689816" y="3998312"/>
              <a:ext cx="0" cy="3018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a-DK">
                <a:latin typeface="+mj-lt"/>
              </a:endParaRPr>
            </a:p>
          </p:txBody>
        </p:sp>
        <p:pic>
          <p:nvPicPr>
            <p:cNvPr id="132" name="Picture 3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0" y="901902"/>
              <a:ext cx="1031875" cy="10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" name="Picture 3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0537" y="1013027"/>
              <a:ext cx="1027113" cy="115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Text Box 41"/>
            <p:cNvSpPr txBox="1">
              <a:spLocks noChangeArrowheads="1"/>
            </p:cNvSpPr>
            <p:nvPr/>
          </p:nvSpPr>
          <p:spPr bwMode="auto">
            <a:xfrm rot="20280000">
              <a:off x="4312331" y="1443123"/>
              <a:ext cx="944787" cy="365357"/>
            </a:xfrm>
            <a:prstGeom prst="rect">
              <a:avLst/>
            </a:prstGeom>
            <a:solidFill>
              <a:srgbClr val="74B1D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7AABDE"/>
                </a:buClr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20000"/>
                </a:spcAft>
                <a:buClr>
                  <a:srgbClr val="7AABDE"/>
                </a:buClr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Symbol" panose="05050102010706020507" pitchFamily="18" charset="2"/>
                <a:buNone/>
              </a:pPr>
              <a:r>
                <a:rPr lang="da-DK" altLang="da-DK" dirty="0" err="1">
                  <a:latin typeface="+mj-lt"/>
                </a:rPr>
                <a:t>Popup</a:t>
              </a:r>
              <a:endParaRPr lang="da-DK" altLang="da-DK" dirty="0">
                <a:latin typeface="+mj-lt"/>
              </a:endParaRPr>
            </a:p>
          </p:txBody>
        </p:sp>
        <p:grpSp>
          <p:nvGrpSpPr>
            <p:cNvPr id="43" name="Group 16"/>
            <p:cNvGrpSpPr>
              <a:grpSpLocks/>
            </p:cNvGrpSpPr>
            <p:nvPr/>
          </p:nvGrpSpPr>
          <p:grpSpPr bwMode="auto">
            <a:xfrm>
              <a:off x="4152446" y="3498440"/>
              <a:ext cx="1093787" cy="674688"/>
              <a:chOff x="2779" y="2875"/>
              <a:chExt cx="689" cy="425"/>
            </a:xfrm>
          </p:grpSpPr>
          <p:sp>
            <p:nvSpPr>
              <p:cNvPr id="44" name="Oval 17"/>
              <p:cNvSpPr>
                <a:spLocks noChangeArrowheads="1"/>
              </p:cNvSpPr>
              <p:nvPr/>
            </p:nvSpPr>
            <p:spPr bwMode="auto">
              <a:xfrm>
                <a:off x="2787" y="2875"/>
                <a:ext cx="681" cy="335"/>
              </a:xfrm>
              <a:prstGeom prst="ellipse">
                <a:avLst/>
              </a:prstGeom>
              <a:solidFill>
                <a:srgbClr val="74B1D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Symbol" panose="05050102010706020507" pitchFamily="18" charset="2"/>
                  <a:buChar char=""/>
                </a:pPr>
                <a:endParaRPr lang="da-DK" altLang="da-DK">
                  <a:latin typeface="+mj-lt"/>
                </a:endParaRPr>
              </a:p>
            </p:txBody>
          </p:sp>
          <p:sp>
            <p:nvSpPr>
              <p:cNvPr id="45" name="Text Box 18"/>
              <p:cNvSpPr txBox="1">
                <a:spLocks noChangeArrowheads="1"/>
              </p:cNvSpPr>
              <p:nvPr/>
            </p:nvSpPr>
            <p:spPr bwMode="auto">
              <a:xfrm>
                <a:off x="2779" y="2911"/>
                <a:ext cx="676" cy="3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7AABDE"/>
                  </a:buClr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20000"/>
                  </a:spcAft>
                  <a:buClr>
                    <a:srgbClr val="7AABDE"/>
                  </a:buClr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Local Server</a:t>
                </a:r>
              </a:p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r>
                  <a:rPr lang="da-DK" altLang="da-DK" sz="1000" dirty="0">
                    <a:latin typeface="+mj-lt"/>
                  </a:rPr>
                  <a:t>(service)</a:t>
                </a:r>
              </a:p>
              <a:p>
                <a:pPr eaLnBrk="1" hangingPunct="1">
                  <a:lnSpc>
                    <a:spcPct val="80000"/>
                  </a:lnSpc>
                  <a:spcBef>
                    <a:spcPct val="50000"/>
                  </a:spcBef>
                  <a:buFont typeface="Symbol" panose="05050102010706020507" pitchFamily="18" charset="2"/>
                  <a:buChar char=""/>
                </a:pPr>
                <a:endParaRPr lang="da-DK" altLang="da-DK" sz="1000" dirty="0">
                  <a:latin typeface="+mj-lt"/>
                </a:endParaRPr>
              </a:p>
            </p:txBody>
          </p:sp>
        </p:grpSp>
      </p:grpSp>
      <p:sp>
        <p:nvSpPr>
          <p:cNvPr id="83" name="Rektangel 82"/>
          <p:cNvSpPr/>
          <p:nvPr/>
        </p:nvSpPr>
        <p:spPr>
          <a:xfrm>
            <a:off x="4827316" y="670006"/>
            <a:ext cx="1706906" cy="150299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a-DK">
              <a:latin typeface="+mj-lt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>
            <a:off x="2503749" y="3713840"/>
            <a:ext cx="1949611" cy="22080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63482" y="3336627"/>
            <a:ext cx="1789239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      SystemLogind50 </a:t>
            </a:r>
          </a:p>
        </p:txBody>
      </p:sp>
      <p:cxnSp>
        <p:nvCxnSpPr>
          <p:cNvPr id="47" name="Lige pilforbindelse 46"/>
          <p:cNvCxnSpPr/>
          <p:nvPr/>
        </p:nvCxnSpPr>
        <p:spPr>
          <a:xfrm flipH="1" flipV="1">
            <a:off x="2545263" y="3906902"/>
            <a:ext cx="1769714" cy="25201"/>
          </a:xfrm>
          <a:prstGeom prst="straightConnector1">
            <a:avLst/>
          </a:prstGeom>
          <a:ln w="73025"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699584" y="4028204"/>
            <a:ext cx="1460928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altLang="da-DK" sz="1100" dirty="0" err="1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SystemLogindToken</a:t>
            </a:r>
            <a:r>
              <a:rPr kumimoji="0" lang="da-DK" altLang="da-DK" sz="11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7" name="Text Box 41"/>
          <p:cNvSpPr txBox="1">
            <a:spLocks noChangeArrowheads="1"/>
          </p:cNvSpPr>
          <p:nvPr/>
        </p:nvSpPr>
        <p:spPr bwMode="auto">
          <a:xfrm rot="20280000">
            <a:off x="3523759" y="3709767"/>
            <a:ext cx="3759721" cy="543098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 err="1">
                <a:latin typeface="+mj-lt"/>
                <a:cs typeface="Arial" panose="020B0604020202020204" pitchFamily="34" charset="0"/>
              </a:rPr>
              <a:t>SystemLoginToken</a:t>
            </a:r>
            <a:r>
              <a:rPr lang="da-DK" altLang="da-DK" sz="1100" dirty="0">
                <a:latin typeface="+mj-lt"/>
                <a:cs typeface="Arial" panose="020B0604020202020204" pitchFamily="34" charset="0"/>
              </a:rPr>
              <a:t> skal bruges i alle efterfølgende kald.</a:t>
            </a:r>
          </a:p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  <a:cs typeface="Arial" panose="020B0604020202020204" pitchFamily="34" charset="0"/>
              </a:rPr>
              <a:t>Den har en gyldighed på 1 døgn og kan benyttes til alle </a:t>
            </a:r>
            <a:r>
              <a:rPr lang="da-DK" altLang="da-DK" sz="1100" dirty="0">
                <a:solidFill>
                  <a:schemeClr val="tx2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serverkald</a:t>
            </a:r>
            <a:r>
              <a:rPr lang="da-DK" altLang="da-DK" sz="1100" dirty="0">
                <a:latin typeface="+mj-lt"/>
                <a:cs typeface="Arial" panose="020B0604020202020204" pitchFamily="34" charset="0"/>
              </a:rPr>
              <a:t>, på tværs af klienter og ydernumre.</a:t>
            </a:r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 rot="20280000">
            <a:off x="2791943" y="2197098"/>
            <a:ext cx="4044547" cy="373821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50800" dir="5400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7AABDE"/>
              </a:buClr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7AABDE"/>
              </a:buClr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Symbol" panose="05050102010706020507" pitchFamily="18" charset="2"/>
              <a:buNone/>
            </a:pPr>
            <a:r>
              <a:rPr lang="da-DK" altLang="da-DK" sz="1100" dirty="0">
                <a:latin typeface="+mj-lt"/>
                <a:cs typeface="Arial" panose="020B0604020202020204" pitchFamily="34" charset="0"/>
              </a:rPr>
              <a:t>Praksissystemet dekrypterer den krypterede system nøgle fra 1a,  og benytter den dekrypterede system nøgle her.</a:t>
            </a:r>
          </a:p>
        </p:txBody>
      </p:sp>
    </p:spTree>
    <p:extLst>
      <p:ext uri="{BB962C8B-B14F-4D97-AF65-F5344CB8AC3E}">
        <p14:creationId xmlns:p14="http://schemas.microsoft.com/office/powerpoint/2010/main" val="386054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5" grpId="0" animBg="1"/>
      <p:bldP spid="57" grpId="0" animBg="1"/>
      <p:bldP spid="5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0B48-F364-42A3-AB32-E0439B3B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1c</a:t>
            </a:r>
            <a:r>
              <a:rPr lang="da-DK" dirty="0">
                <a:latin typeface="+mj-lt"/>
              </a:rPr>
              <a:t>  SYSTEM LOGIND SERVER</a:t>
            </a:r>
            <a:endParaRPr lang="da-DK" sz="2700" dirty="0">
              <a:latin typeface="+mj-lt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289949" y="1206107"/>
            <a:ext cx="8564508" cy="27699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ApiTokenResultat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GenererSystemNoegle50(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systemnavn,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systemkodeord);</a:t>
            </a:r>
            <a:endParaRPr lang="da-DK" sz="1200" dirty="0"/>
          </a:p>
        </p:txBody>
      </p:sp>
      <p:sp>
        <p:nvSpPr>
          <p:cNvPr id="12" name="Rektangel 11"/>
          <p:cNvSpPr/>
          <p:nvPr/>
        </p:nvSpPr>
        <p:spPr>
          <a:xfrm>
            <a:off x="181794" y="1686223"/>
            <a:ext cx="8564508" cy="27699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ApiTokenResultat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SystemLogInd50(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systemnavn,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systemnoegle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systemversion);</a:t>
            </a:r>
            <a:endParaRPr lang="da-DK" sz="1200" dirty="0"/>
          </a:p>
        </p:txBody>
      </p:sp>
      <p:sp>
        <p:nvSpPr>
          <p:cNvPr id="13" name="Rektangel 12"/>
          <p:cNvSpPr/>
          <p:nvPr/>
        </p:nvSpPr>
        <p:spPr>
          <a:xfrm>
            <a:off x="1681316" y="2203970"/>
            <a:ext cx="4921045" cy="83099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2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2B91AF"/>
                </a:solidFill>
                <a:latin typeface="Consolas" panose="020B0609020204030204" pitchFamily="49" charset="0"/>
              </a:rPr>
              <a:t>ApiTokenResultat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ApiResultat</a:t>
            </a:r>
            <a:endParaRPr lang="da-DK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Token { 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a-DK" sz="1200" dirty="0"/>
          </a:p>
        </p:txBody>
      </p:sp>
      <p:sp>
        <p:nvSpPr>
          <p:cNvPr id="14" name="Rektangel 13"/>
          <p:cNvSpPr/>
          <p:nvPr/>
        </p:nvSpPr>
        <p:spPr>
          <a:xfrm>
            <a:off x="1632154" y="3411240"/>
            <a:ext cx="7114148" cy="1015663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da-DK" sz="12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2B91AF"/>
                </a:solidFill>
                <a:latin typeface="Consolas" panose="020B0609020204030204" pitchFamily="49" charset="0"/>
              </a:rPr>
              <a:t>ApiResultat</a:t>
            </a:r>
            <a:endParaRPr lang="da-DK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a-DK" sz="12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StatusKode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2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; } </a:t>
            </a:r>
            <a:r>
              <a:rPr lang="da-DK" sz="1200" dirty="0">
                <a:solidFill>
                  <a:srgbClr val="008000"/>
                </a:solidFill>
                <a:latin typeface="Consolas" panose="020B0609020204030204" pitchFamily="49" charset="0"/>
              </a:rPr>
              <a:t>//negativ hvis der er tale om en fejl</a:t>
            </a:r>
            <a:endParaRPr lang="da-DK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da-DK" sz="1200" dirty="0">
                <a:solidFill>
                  <a:srgbClr val="0000FF"/>
                </a:solidFill>
                <a:latin typeface="Consolas" panose="020B0609020204030204" pitchFamily="49" charset="0"/>
              </a:rPr>
              <a:t>	public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a-DK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StatusTekst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da-DK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da-DK" sz="12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da-DK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19460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09" y="1196009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esture, hand, nice, ok, okay, well done icon | Icon search en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09" y="1676125"/>
            <a:ext cx="287097" cy="28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086223"/>
      </p:ext>
    </p:extLst>
  </p:cSld>
  <p:clrMapOvr>
    <a:masterClrMapping/>
  </p:clrMapOvr>
</p:sld>
</file>

<file path=ppt/theme/theme1.xml><?xml version="1.0" encoding="utf-8"?>
<a:theme xmlns:a="http://schemas.openxmlformats.org/drawingml/2006/main" name="3_Kontortema">
  <a:themeElements>
    <a:clrScheme name="sundhed.dk farver">
      <a:dk1>
        <a:srgbClr val="323232"/>
      </a:dk1>
      <a:lt1>
        <a:srgbClr val="FFFFFF"/>
      </a:lt1>
      <a:dk2>
        <a:srgbClr val="FDD5D4"/>
      </a:dk2>
      <a:lt2>
        <a:srgbClr val="CFECEA"/>
      </a:lt2>
      <a:accent1>
        <a:srgbClr val="B20C14"/>
      </a:accent1>
      <a:accent2>
        <a:srgbClr val="2C635F"/>
      </a:accent2>
      <a:accent3>
        <a:srgbClr val="B5A59E"/>
      </a:accent3>
      <a:accent4>
        <a:srgbClr val="00A1E5"/>
      </a:accent4>
      <a:accent5>
        <a:srgbClr val="7625FF"/>
      </a:accent5>
      <a:accent6>
        <a:srgbClr val="FF9F24"/>
      </a:accent6>
      <a:hlink>
        <a:srgbClr val="494641"/>
      </a:hlink>
      <a:folHlink>
        <a:srgbClr val="494641"/>
      </a:folHlink>
    </a:clrScheme>
    <a:fontScheme name="Titillium">
      <a:majorFont>
        <a:latin typeface="Titillium Web"/>
        <a:ea typeface=""/>
        <a:cs typeface=""/>
      </a:majorFont>
      <a:minorFont>
        <a:latin typeface="Titillium Web"/>
        <a:ea typeface=""/>
        <a:cs typeface=""/>
      </a:minorFont>
    </a:fontScheme>
    <a:fmtScheme name="Kontor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0" tIns="0" rIns="0" bIns="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_9_sundhed.dk_juni 2020" id="{F2206B73-19B2-4603-84B1-2A96AE0116F2}" vid="{C1424905-1746-4AFD-B8C9-3C01EBDEBD8F}"/>
    </a:ext>
  </a:extLst>
</a:theme>
</file>

<file path=ppt/theme/theme2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16_9_sundhed.dk_juni 2020</Template>
  <TotalTime>11586</TotalTime>
  <Words>6425</Words>
  <Application>Microsoft Office PowerPoint</Application>
  <PresentationFormat>Skærmshow (16:9)</PresentationFormat>
  <Paragraphs>695</Paragraphs>
  <Slides>41</Slides>
  <Notes>0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41</vt:i4>
      </vt:variant>
    </vt:vector>
  </HeadingPairs>
  <TitlesOfParts>
    <vt:vector size="48" baseType="lpstr">
      <vt:lpstr>Consolas</vt:lpstr>
      <vt:lpstr>Arial</vt:lpstr>
      <vt:lpstr>Calibri</vt:lpstr>
      <vt:lpstr>Symbol</vt:lpstr>
      <vt:lpstr>Titillium Web</vt:lpstr>
      <vt:lpstr>3_Kontortema</vt:lpstr>
      <vt:lpstr>Visio</vt:lpstr>
      <vt:lpstr>SENTINEL  DataIntegration For  SPECIALET  Fysioterapi</vt:lpstr>
      <vt:lpstr>Sentinel overblik</vt:lpstr>
      <vt:lpstr>Sentinel lokal</vt:lpstr>
      <vt:lpstr>     API KALD</vt:lpstr>
      <vt:lpstr>     API KALD</vt:lpstr>
      <vt:lpstr>PowerPoint-præsentation</vt:lpstr>
      <vt:lpstr>1a  SYSTEM LOGIND</vt:lpstr>
      <vt:lpstr>1b  SYSTEM LOGIND</vt:lpstr>
      <vt:lpstr>1c  SYSTEM LOGIND SERVER</vt:lpstr>
      <vt:lpstr>2a  KLIENT LOGIND</vt:lpstr>
      <vt:lpstr>2b  KLIENT LOGIND</vt:lpstr>
      <vt:lpstr>2c  SYSTEM LOGIND KLIENT</vt:lpstr>
      <vt:lpstr>PowerPoint-præsentation</vt:lpstr>
      <vt:lpstr>3a  DATA OVERFØRSEL              SERVER</vt:lpstr>
      <vt:lpstr>3b  DATA OVERFØRSEL              KLIENT</vt:lpstr>
      <vt:lpstr>3c  Dataoverførsel </vt:lpstr>
      <vt:lpstr>3c  Dataoverførsel </vt:lpstr>
      <vt:lpstr>3c  Dataoverførsel </vt:lpstr>
      <vt:lpstr>3c  Dataoverførsel</vt:lpstr>
      <vt:lpstr>3c  Dataoverførsel</vt:lpstr>
      <vt:lpstr>3c  Dataoverførsel</vt:lpstr>
      <vt:lpstr>3c  Dataoverførsel</vt:lpstr>
      <vt:lpstr>3c  Dataoverførsel</vt:lpstr>
      <vt:lpstr>3c  Dataoverførsel</vt:lpstr>
      <vt:lpstr>3c  Dataoverførsel</vt:lpstr>
      <vt:lpstr>3c  Dataoverførsel</vt:lpstr>
      <vt:lpstr>3d  DATA OVERFØRSEL         SERVER (SLETNING)</vt:lpstr>
      <vt:lpstr>3e  DATA OVERFØRSEL         KLIENT (SLETNING)</vt:lpstr>
      <vt:lpstr>3f  Dataoverførsel (Sletning)</vt:lpstr>
      <vt:lpstr>PowerPoint-præsentation</vt:lpstr>
      <vt:lpstr>4a  EVENT OVERFØRSEL              SERVER</vt:lpstr>
      <vt:lpstr>4b  EVENT OVERFØRSEL              KLIENT</vt:lpstr>
      <vt:lpstr>4c EVENT OVERFØRSEL </vt:lpstr>
      <vt:lpstr>5  GUI INTEGRATION</vt:lpstr>
      <vt:lpstr>5a GUI INTEGRATION</vt:lpstr>
      <vt:lpstr>5b GUI INTEGRATION</vt:lpstr>
      <vt:lpstr>Certificering</vt:lpstr>
      <vt:lpstr>Implementering</vt:lpstr>
      <vt:lpstr>Produktion</vt:lpstr>
      <vt:lpstr>PowerPoint-præsentation</vt:lpstr>
      <vt:lpstr>Eventuelt</vt:lpstr>
    </vt:vector>
  </TitlesOfParts>
  <Company>Sundhed.dk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Sentinel</dc:title>
  <dc:creator>Ida Damkjær Syse</dc:creator>
  <cp:lastModifiedBy>Flemming Bo Hansen</cp:lastModifiedBy>
  <cp:revision>234</cp:revision>
  <cp:lastPrinted>2019-11-04T10:33:47Z</cp:lastPrinted>
  <dcterms:created xsi:type="dcterms:W3CDTF">2020-06-29T06:27:15Z</dcterms:created>
  <dcterms:modified xsi:type="dcterms:W3CDTF">2025-01-09T11:49:25Z</dcterms:modified>
</cp:coreProperties>
</file>